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720263" cy="17640300"/>
  <p:notesSz cx="6797675" cy="9928225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88CEB"/>
    <a:srgbClr val="0000FF"/>
    <a:srgbClr val="FF00FF"/>
    <a:srgbClr val="175A68"/>
    <a:srgbClr val="F8B308"/>
    <a:srgbClr val="144856"/>
    <a:srgbClr val="FE5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>
        <p:scale>
          <a:sx n="50" d="100"/>
          <a:sy n="50" d="100"/>
        </p:scale>
        <p:origin x="2803" y="-782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7552"/>
            <a:ext cx="5438775" cy="3909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258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31258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6500" y="1241425"/>
            <a:ext cx="1844675" cy="3351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pPr/>
              <a:t>16/08/2023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pPr/>
              <a:t>16/08/2023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pPr/>
              <a:t>16/08/2023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pPr/>
              <a:t>16/08/2023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pPr/>
              <a:t>16/08/2023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pPr/>
              <a:t>16/08/2023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pPr/>
              <a:t>16/08/2023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pPr/>
              <a:t>16/08/2023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pPr/>
              <a:t>16/08/2023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pPr/>
              <a:t>16/08/2023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pPr/>
              <a:t>16/08/2023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pPr/>
              <a:t>16/08/2023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tif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-110441" y="-338029"/>
            <a:ext cx="9726896" cy="17640300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-172760" y="-445949"/>
            <a:ext cx="9851534" cy="1802630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Applied Revision Methods &amp; Exam Techniques</a:t>
            </a:r>
            <a:endParaRPr lang="en-US" sz="2400" i="1" dirty="0"/>
          </a:p>
        </p:txBody>
      </p: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3EA69483-E0B2-FB40-BAB5-2D0CB669A381}"/>
              </a:ext>
            </a:extLst>
          </p:cNvPr>
          <p:cNvCxnSpPr>
            <a:cxnSpLocks/>
          </p:cNvCxnSpPr>
          <p:nvPr/>
        </p:nvCxnSpPr>
        <p:spPr>
          <a:xfrm flipV="1">
            <a:off x="7084158" y="2716921"/>
            <a:ext cx="0" cy="3242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1CB4B114-3F13-514D-9597-194A99F94E57}"/>
              </a:ext>
            </a:extLst>
          </p:cNvPr>
          <p:cNvCxnSpPr>
            <a:cxnSpLocks/>
          </p:cNvCxnSpPr>
          <p:nvPr/>
        </p:nvCxnSpPr>
        <p:spPr>
          <a:xfrm flipV="1">
            <a:off x="7093116" y="2070126"/>
            <a:ext cx="0" cy="3242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93227280-4CFA-824C-B511-E28A896FE70A}"/>
              </a:ext>
            </a:extLst>
          </p:cNvPr>
          <p:cNvCxnSpPr>
            <a:cxnSpLocks/>
          </p:cNvCxnSpPr>
          <p:nvPr/>
        </p:nvCxnSpPr>
        <p:spPr>
          <a:xfrm flipV="1">
            <a:off x="4753007" y="2539853"/>
            <a:ext cx="117182" cy="20886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73BB7F6C-0DDC-F04D-A6C8-F7C4E73C3355}"/>
              </a:ext>
            </a:extLst>
          </p:cNvPr>
          <p:cNvCxnSpPr>
            <a:cxnSpLocks/>
          </p:cNvCxnSpPr>
          <p:nvPr/>
        </p:nvCxnSpPr>
        <p:spPr>
          <a:xfrm flipV="1">
            <a:off x="5342901" y="2617705"/>
            <a:ext cx="892253" cy="19843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918E81CD-9088-0645-84A3-725BF1FC8921}"/>
              </a:ext>
            </a:extLst>
          </p:cNvPr>
          <p:cNvCxnSpPr>
            <a:cxnSpLocks/>
          </p:cNvCxnSpPr>
          <p:nvPr/>
        </p:nvCxnSpPr>
        <p:spPr>
          <a:xfrm flipH="1" flipV="1">
            <a:off x="3465341" y="2197364"/>
            <a:ext cx="377732" cy="55135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9" name="Picture 268">
            <a:extLst>
              <a:ext uri="{FF2B5EF4-FFF2-40B4-BE49-F238E27FC236}">
                <a16:creationId xmlns:a16="http://schemas.microsoft.com/office/drawing/2014/main" id="{3D35D7D2-2E2B-AC4E-B8C7-CD4BAAE720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791210" y="2443651"/>
            <a:ext cx="1197965" cy="1006638"/>
          </a:xfrm>
          <a:prstGeom prst="rect">
            <a:avLst/>
          </a:prstGeom>
        </p:spPr>
      </p:pic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777378" y="13650370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2193208" y="15506905"/>
            <a:ext cx="6361359" cy="61723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89326" y="11457995"/>
            <a:ext cx="2847721" cy="218440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2167734" y="13352216"/>
            <a:ext cx="5841999" cy="62184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032660" y="11131055"/>
            <a:ext cx="5909339" cy="6195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470346" y="9290310"/>
            <a:ext cx="2844580" cy="2229301"/>
          </a:xfrm>
          <a:prstGeom prst="blockArc">
            <a:avLst>
              <a:gd name="adj1" fmla="val 10726998"/>
              <a:gd name="adj2" fmla="val 393898"/>
              <a:gd name="adj3" fmla="val 28155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448671" y="7049749"/>
            <a:ext cx="2847721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1957580" y="9004768"/>
            <a:ext cx="5984420" cy="623007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81912" y="6822349"/>
            <a:ext cx="5827821" cy="617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68383" y="4934709"/>
            <a:ext cx="2824487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871445" y="1596503"/>
            <a:ext cx="2694343" cy="4550560"/>
          </a:xfrm>
          <a:prstGeom prst="blockArc">
            <a:avLst>
              <a:gd name="adj1" fmla="val 10639372"/>
              <a:gd name="adj2" fmla="val 16145492"/>
              <a:gd name="adj3" fmla="val 22213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93022D3B-34E7-7A4B-A8E5-560DEA516668}"/>
              </a:ext>
            </a:extLst>
          </p:cNvPr>
          <p:cNvSpPr/>
          <p:nvPr/>
        </p:nvSpPr>
        <p:spPr>
          <a:xfrm>
            <a:off x="3006195" y="3923144"/>
            <a:ext cx="1214980" cy="130486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84983B9C-0FBB-A043-AF69-BE33CCD6172D}"/>
              </a:ext>
            </a:extLst>
          </p:cNvPr>
          <p:cNvSpPr/>
          <p:nvPr/>
        </p:nvSpPr>
        <p:spPr>
          <a:xfrm>
            <a:off x="3193147" y="4099593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73B2E537-2E94-164D-A891-794C913A475F}"/>
              </a:ext>
            </a:extLst>
          </p:cNvPr>
          <p:cNvSpPr/>
          <p:nvPr/>
        </p:nvSpPr>
        <p:spPr>
          <a:xfrm>
            <a:off x="7581115" y="6620985"/>
            <a:ext cx="1214980" cy="130486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7768071" y="682176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1246863" y="10727222"/>
            <a:ext cx="1214980" cy="130486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1433817" y="10928006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>
            <a:off x="3802227" y="3543268"/>
            <a:ext cx="769563" cy="401350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42C74E4-6C67-AB42-B00E-14010A9DAB4A}"/>
              </a:ext>
            </a:extLst>
          </p:cNvPr>
          <p:cNvSpPr txBox="1"/>
          <p:nvPr/>
        </p:nvSpPr>
        <p:spPr>
          <a:xfrm>
            <a:off x="1435540" y="10994100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8E84878-B999-3E45-A62E-A5D9A1ABF6E1}"/>
              </a:ext>
            </a:extLst>
          </p:cNvPr>
          <p:cNvSpPr txBox="1"/>
          <p:nvPr/>
        </p:nvSpPr>
        <p:spPr>
          <a:xfrm>
            <a:off x="1441727" y="11030949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60EBA4B-8AEC-D046-B76B-ED0FD5A6C7DD}"/>
              </a:ext>
            </a:extLst>
          </p:cNvPr>
          <p:cNvSpPr txBox="1"/>
          <p:nvPr/>
        </p:nvSpPr>
        <p:spPr>
          <a:xfrm>
            <a:off x="7761880" y="6846021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19AB6F-CC39-9542-9CB4-66613FD228E7}"/>
              </a:ext>
            </a:extLst>
          </p:cNvPr>
          <p:cNvSpPr txBox="1"/>
          <p:nvPr/>
        </p:nvSpPr>
        <p:spPr>
          <a:xfrm>
            <a:off x="7768068" y="6882868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11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5ED9127-A30D-104E-8EB4-510CC7FB4FC3}"/>
              </a:ext>
            </a:extLst>
          </p:cNvPr>
          <p:cNvSpPr txBox="1"/>
          <p:nvPr/>
        </p:nvSpPr>
        <p:spPr>
          <a:xfrm>
            <a:off x="3193147" y="4319947"/>
            <a:ext cx="841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EXAMS</a:t>
            </a:r>
          </a:p>
        </p:txBody>
      </p:sp>
      <p:sp>
        <p:nvSpPr>
          <p:cNvPr id="445" name="Rectangle 140">
            <a:extLst>
              <a:ext uri="{FF2B5EF4-FFF2-40B4-BE49-F238E27FC236}">
                <a16:creationId xmlns:a16="http://schemas.microsoft.com/office/drawing/2014/main" id="{73A04E62-E827-4244-9D3E-E331E453F0F7}"/>
              </a:ext>
            </a:extLst>
          </p:cNvPr>
          <p:cNvSpPr/>
          <p:nvPr/>
        </p:nvSpPr>
        <p:spPr>
          <a:xfrm>
            <a:off x="1938430" y="8973596"/>
            <a:ext cx="5984420" cy="623007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8" name="Straight Connector 427">
            <a:extLst>
              <a:ext uri="{FF2B5EF4-FFF2-40B4-BE49-F238E27FC236}">
                <a16:creationId xmlns:a16="http://schemas.microsoft.com/office/drawing/2014/main" id="{1E90C5BC-2082-564A-8C59-78212992EC2A}"/>
              </a:ext>
            </a:extLst>
          </p:cNvPr>
          <p:cNvCxnSpPr>
            <a:cxnSpLocks/>
          </p:cNvCxnSpPr>
          <p:nvPr/>
        </p:nvCxnSpPr>
        <p:spPr>
          <a:xfrm flipH="1">
            <a:off x="1472414" y="8945001"/>
            <a:ext cx="20020" cy="36296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Straight Connector 429">
            <a:extLst>
              <a:ext uri="{FF2B5EF4-FFF2-40B4-BE49-F238E27FC236}">
                <a16:creationId xmlns:a16="http://schemas.microsoft.com/office/drawing/2014/main" id="{8BF7C345-27EA-DF46-A792-BF8A46A9E3A4}"/>
              </a:ext>
            </a:extLst>
          </p:cNvPr>
          <p:cNvCxnSpPr>
            <a:cxnSpLocks/>
          </p:cNvCxnSpPr>
          <p:nvPr/>
        </p:nvCxnSpPr>
        <p:spPr>
          <a:xfrm>
            <a:off x="2043389" y="8787327"/>
            <a:ext cx="60261" cy="27369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TextBox 465">
            <a:extLst>
              <a:ext uri="{FF2B5EF4-FFF2-40B4-BE49-F238E27FC236}">
                <a16:creationId xmlns:a16="http://schemas.microsoft.com/office/drawing/2014/main" id="{E9892ADA-4F1C-1846-91BB-3D4A028F6FBF}"/>
              </a:ext>
            </a:extLst>
          </p:cNvPr>
          <p:cNvSpPr txBox="1"/>
          <p:nvPr/>
        </p:nvSpPr>
        <p:spPr>
          <a:xfrm>
            <a:off x="3311234" y="2655739"/>
            <a:ext cx="2118542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Post-16 Options</a:t>
            </a:r>
            <a:endParaRPr lang="en-US" sz="2800" i="1" dirty="0">
              <a:solidFill>
                <a:srgbClr val="FFFF00"/>
              </a:solidFill>
            </a:endParaRPr>
          </a:p>
        </p:txBody>
      </p:sp>
      <p:sp>
        <p:nvSpPr>
          <p:cNvPr id="468" name="TextBox 467">
            <a:extLst>
              <a:ext uri="{FF2B5EF4-FFF2-40B4-BE49-F238E27FC236}">
                <a16:creationId xmlns:a16="http://schemas.microsoft.com/office/drawing/2014/main" id="{1E18CBD3-B3C0-D646-8CD3-81BBD9553801}"/>
              </a:ext>
            </a:extLst>
          </p:cNvPr>
          <p:cNvSpPr txBox="1"/>
          <p:nvPr/>
        </p:nvSpPr>
        <p:spPr>
          <a:xfrm>
            <a:off x="6067903" y="1667011"/>
            <a:ext cx="3128346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A or T Levels?</a:t>
            </a:r>
            <a:endParaRPr lang="en-US" sz="2800" i="1" dirty="0">
              <a:solidFill>
                <a:schemeClr val="bg1"/>
              </a:solidFill>
            </a:endParaRPr>
          </a:p>
        </p:txBody>
      </p:sp>
      <p:sp>
        <p:nvSpPr>
          <p:cNvPr id="469" name="TextBox 468">
            <a:extLst>
              <a:ext uri="{FF2B5EF4-FFF2-40B4-BE49-F238E27FC236}">
                <a16:creationId xmlns:a16="http://schemas.microsoft.com/office/drawing/2014/main" id="{7CCA186E-3775-8F4E-A913-8A0FA8EE1D26}"/>
              </a:ext>
            </a:extLst>
          </p:cNvPr>
          <p:cNvSpPr txBox="1"/>
          <p:nvPr/>
        </p:nvSpPr>
        <p:spPr>
          <a:xfrm>
            <a:off x="6082943" y="2276626"/>
            <a:ext cx="3113305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Vocational?</a:t>
            </a:r>
            <a:endParaRPr lang="en-US" sz="2800" i="1" dirty="0">
              <a:solidFill>
                <a:schemeClr val="bg1"/>
              </a:solidFill>
            </a:endParaRPr>
          </a:p>
        </p:txBody>
      </p:sp>
      <p:sp>
        <p:nvSpPr>
          <p:cNvPr id="470" name="TextBox 469">
            <a:extLst>
              <a:ext uri="{FF2B5EF4-FFF2-40B4-BE49-F238E27FC236}">
                <a16:creationId xmlns:a16="http://schemas.microsoft.com/office/drawing/2014/main" id="{7C793DDD-9151-BA48-97F4-7269D3E2AA71}"/>
              </a:ext>
            </a:extLst>
          </p:cNvPr>
          <p:cNvSpPr txBox="1"/>
          <p:nvPr/>
        </p:nvSpPr>
        <p:spPr>
          <a:xfrm>
            <a:off x="5526859" y="2904171"/>
            <a:ext cx="2655558" cy="938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A Level Engineering</a:t>
            </a:r>
          </a:p>
          <a:p>
            <a:pPr algn="ctr"/>
            <a:r>
              <a:rPr lang="en-US" sz="1100" b="1" dirty="0">
                <a:solidFill>
                  <a:schemeClr val="bg1"/>
                </a:solidFill>
              </a:rPr>
              <a:t>A Level Product Design</a:t>
            </a:r>
          </a:p>
          <a:p>
            <a:pPr algn="ctr"/>
            <a:r>
              <a:rPr lang="en-US" sz="1100" b="1" dirty="0">
                <a:solidFill>
                  <a:schemeClr val="bg1"/>
                </a:solidFill>
              </a:rPr>
              <a:t>A Level Design Technology</a:t>
            </a:r>
          </a:p>
          <a:p>
            <a:pPr algn="ctr"/>
            <a:r>
              <a:rPr lang="en-US" sz="1100" b="1" dirty="0">
                <a:solidFill>
                  <a:schemeClr val="bg1"/>
                </a:solidFill>
              </a:rPr>
              <a:t>Cambridge Nationals Level 3 Engineering Diploma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1CAEAD9F-BB4C-0647-AA09-1AFEEAD5B947}"/>
              </a:ext>
            </a:extLst>
          </p:cNvPr>
          <p:cNvSpPr txBox="1"/>
          <p:nvPr/>
        </p:nvSpPr>
        <p:spPr>
          <a:xfrm>
            <a:off x="712501" y="-53693"/>
            <a:ext cx="5842183" cy="646331"/>
          </a:xfrm>
          <a:prstGeom prst="rect">
            <a:avLst/>
          </a:prstGeom>
          <a:noFill/>
          <a:ln w="38100">
            <a:noFill/>
          </a:ln>
          <a:effectLst>
            <a:outerShdw blurRad="50800" dist="38100" dir="2700000" algn="tl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00FF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CNAT Engineering Design</a:t>
            </a:r>
          </a:p>
        </p:txBody>
      </p:sp>
      <p:pic>
        <p:nvPicPr>
          <p:cNvPr id="166" name="Picture 165" descr="C:\Users\etrevennen\AppData\Local\Microsoft\Windows\INetCache\Content.MSO\5F9D44DD.tmp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287" y="1363074"/>
            <a:ext cx="1889764" cy="734051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TextBox 166"/>
          <p:cNvSpPr txBox="1"/>
          <p:nvPr/>
        </p:nvSpPr>
        <p:spPr>
          <a:xfrm>
            <a:off x="1599580" y="1220357"/>
            <a:ext cx="1865761" cy="97999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65C52487-E824-CD42-A018-1CA8DA31A90A}"/>
              </a:ext>
            </a:extLst>
          </p:cNvPr>
          <p:cNvSpPr txBox="1"/>
          <p:nvPr/>
        </p:nvSpPr>
        <p:spPr>
          <a:xfrm>
            <a:off x="1372964" y="2872100"/>
            <a:ext cx="635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7030A0"/>
                </a:solidFill>
              </a:rPr>
              <a:t>Apply for post-16 option(s)</a:t>
            </a:r>
          </a:p>
        </p:txBody>
      </p: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678CCBEC-9EFB-B247-8355-3436510655BE}"/>
              </a:ext>
            </a:extLst>
          </p:cNvPr>
          <p:cNvCxnSpPr>
            <a:cxnSpLocks/>
          </p:cNvCxnSpPr>
          <p:nvPr/>
        </p:nvCxnSpPr>
        <p:spPr>
          <a:xfrm>
            <a:off x="2700745" y="4249400"/>
            <a:ext cx="392627" cy="3442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TextBox 209">
            <a:extLst>
              <a:ext uri="{FF2B5EF4-FFF2-40B4-BE49-F238E27FC236}">
                <a16:creationId xmlns:a16="http://schemas.microsoft.com/office/drawing/2014/main" id="{342F7AAD-435C-564F-8D2A-C3F160D7A646}"/>
              </a:ext>
            </a:extLst>
          </p:cNvPr>
          <p:cNvSpPr txBox="1"/>
          <p:nvPr/>
        </p:nvSpPr>
        <p:spPr>
          <a:xfrm>
            <a:off x="1327702" y="10751539"/>
            <a:ext cx="11101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Course intro</a:t>
            </a:r>
            <a:endParaRPr lang="en-US" sz="800" dirty="0"/>
          </a:p>
        </p:txBody>
      </p:sp>
      <p:cxnSp>
        <p:nvCxnSpPr>
          <p:cNvPr id="223" name="Straight Connector 222">
            <a:extLst>
              <a:ext uri="{FF2B5EF4-FFF2-40B4-BE49-F238E27FC236}">
                <a16:creationId xmlns:a16="http://schemas.microsoft.com/office/drawing/2014/main" id="{48869C46-06B9-AF40-9DD9-44FB05DE3525}"/>
              </a:ext>
            </a:extLst>
          </p:cNvPr>
          <p:cNvCxnSpPr>
            <a:cxnSpLocks/>
          </p:cNvCxnSpPr>
          <p:nvPr/>
        </p:nvCxnSpPr>
        <p:spPr>
          <a:xfrm flipH="1">
            <a:off x="2579538" y="10989971"/>
            <a:ext cx="544094" cy="34698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H="1">
            <a:off x="6400385" y="8962096"/>
            <a:ext cx="2070" cy="655469"/>
          </a:xfrm>
          <a:prstGeom prst="line">
            <a:avLst/>
          </a:prstGeom>
          <a:ln w="28575">
            <a:prstDash val="sysDas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H="1">
            <a:off x="1551324" y="6753188"/>
            <a:ext cx="406256" cy="459666"/>
          </a:xfrm>
          <a:prstGeom prst="line">
            <a:avLst/>
          </a:prstGeom>
          <a:ln w="28575">
            <a:prstDash val="sysDas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29279DA5-9A2A-E249-B5E3-C291BB74C35E}"/>
              </a:ext>
            </a:extLst>
          </p:cNvPr>
          <p:cNvSpPr txBox="1"/>
          <p:nvPr/>
        </p:nvSpPr>
        <p:spPr>
          <a:xfrm>
            <a:off x="1829547" y="4033956"/>
            <a:ext cx="1064078" cy="21544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RO38 External Exam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342F7AAD-435C-564F-8D2A-C3F160D7A646}"/>
              </a:ext>
            </a:extLst>
          </p:cNvPr>
          <p:cNvSpPr txBox="1"/>
          <p:nvPr/>
        </p:nvSpPr>
        <p:spPr>
          <a:xfrm>
            <a:off x="4055580" y="10253658"/>
            <a:ext cx="1239676" cy="793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RO38 </a:t>
            </a:r>
          </a:p>
          <a:p>
            <a:r>
              <a:rPr lang="en-GB" sz="800" b="1" dirty="0"/>
              <a:t>Types of drawing used in engineering </a:t>
            </a:r>
            <a:r>
              <a:rPr lang="en-GB" dirty="0"/>
              <a:t>	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342F7AAD-435C-564F-8D2A-C3F160D7A646}"/>
              </a:ext>
            </a:extLst>
          </p:cNvPr>
          <p:cNvSpPr txBox="1"/>
          <p:nvPr/>
        </p:nvSpPr>
        <p:spPr>
          <a:xfrm>
            <a:off x="174816" y="9855577"/>
            <a:ext cx="1411481" cy="49244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/>
              <a:t>Begin Unit RO39 – Communicating Designs</a:t>
            </a:r>
          </a:p>
          <a:p>
            <a:pPr algn="ctr"/>
            <a:r>
              <a:rPr lang="en-GB" sz="800" b="1" dirty="0"/>
              <a:t> </a:t>
            </a:r>
            <a:endParaRPr lang="en-US" sz="800" dirty="0"/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48869C46-06B9-AF40-9DD9-44FB05DE3525}"/>
              </a:ext>
            </a:extLst>
          </p:cNvPr>
          <p:cNvCxnSpPr>
            <a:cxnSpLocks/>
          </p:cNvCxnSpPr>
          <p:nvPr/>
        </p:nvCxnSpPr>
        <p:spPr>
          <a:xfrm flipH="1" flipV="1">
            <a:off x="4294597" y="9532972"/>
            <a:ext cx="28356" cy="74556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342F7AAD-435C-564F-8D2A-C3F160D7A646}"/>
              </a:ext>
            </a:extLst>
          </p:cNvPr>
          <p:cNvSpPr txBox="1"/>
          <p:nvPr/>
        </p:nvSpPr>
        <p:spPr>
          <a:xfrm>
            <a:off x="1045694" y="8493623"/>
            <a:ext cx="7085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Using ICT software – CAD/CAM </a:t>
            </a:r>
            <a:br>
              <a:rPr lang="en-GB" sz="800" b="1" dirty="0"/>
            </a:br>
            <a:r>
              <a:rPr lang="en-GB" sz="800" b="1" dirty="0"/>
              <a:t> </a:t>
            </a:r>
            <a:endParaRPr lang="en-US" sz="800" dirty="0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342F7AAD-435C-564F-8D2A-C3F160D7A646}"/>
              </a:ext>
            </a:extLst>
          </p:cNvPr>
          <p:cNvSpPr txBox="1"/>
          <p:nvPr/>
        </p:nvSpPr>
        <p:spPr>
          <a:xfrm>
            <a:off x="1607428" y="8478784"/>
            <a:ext cx="885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3D engineering drawings  </a:t>
            </a:r>
            <a:br>
              <a:rPr lang="en-GB" sz="800" b="1" dirty="0"/>
            </a:br>
            <a:endParaRPr lang="en-US" sz="800" dirty="0"/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342F7AAD-435C-564F-8D2A-C3F160D7A646}"/>
              </a:ext>
            </a:extLst>
          </p:cNvPr>
          <p:cNvSpPr txBox="1"/>
          <p:nvPr/>
        </p:nvSpPr>
        <p:spPr>
          <a:xfrm>
            <a:off x="497213" y="8971826"/>
            <a:ext cx="875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Communicating design proposals </a:t>
            </a:r>
          </a:p>
          <a:p>
            <a:pPr algn="ctr"/>
            <a:r>
              <a:rPr lang="en-GB" sz="800" b="1" dirty="0"/>
              <a:t> </a:t>
            </a:r>
            <a:endParaRPr lang="en-US" sz="800" dirty="0"/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342F7AAD-435C-564F-8D2A-C3F160D7A646}"/>
              </a:ext>
            </a:extLst>
          </p:cNvPr>
          <p:cNvSpPr txBox="1"/>
          <p:nvPr/>
        </p:nvSpPr>
        <p:spPr>
          <a:xfrm>
            <a:off x="1744090" y="9666631"/>
            <a:ext cx="956655" cy="824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RO38 (Exam)</a:t>
            </a:r>
          </a:p>
          <a:p>
            <a:r>
              <a:rPr lang="en-GB" sz="800" b="1" dirty="0"/>
              <a:t>Make and evaluate </a:t>
            </a:r>
            <a:r>
              <a:rPr lang="en-GB" dirty="0"/>
              <a:t>	</a:t>
            </a:r>
          </a:p>
        </p:txBody>
      </p: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EB7A4BE9-F754-894F-A171-9809D9D09187}"/>
              </a:ext>
            </a:extLst>
          </p:cNvPr>
          <p:cNvCxnSpPr>
            <a:cxnSpLocks/>
          </p:cNvCxnSpPr>
          <p:nvPr/>
        </p:nvCxnSpPr>
        <p:spPr>
          <a:xfrm flipV="1">
            <a:off x="8260228" y="9417918"/>
            <a:ext cx="30907" cy="27988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Box 154">
            <a:extLst>
              <a:ext uri="{FF2B5EF4-FFF2-40B4-BE49-F238E27FC236}">
                <a16:creationId xmlns:a16="http://schemas.microsoft.com/office/drawing/2014/main" id="{B5937622-E7EE-D343-929F-BDB708CEF043}"/>
              </a:ext>
            </a:extLst>
          </p:cNvPr>
          <p:cNvSpPr txBox="1"/>
          <p:nvPr/>
        </p:nvSpPr>
        <p:spPr>
          <a:xfrm>
            <a:off x="2257619" y="6330635"/>
            <a:ext cx="1564728" cy="215444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800" b="1" dirty="0">
                <a:solidFill>
                  <a:srgbClr val="FFFF00"/>
                </a:solidFill>
              </a:rPr>
              <a:t>RO40 Completion (term 4)</a:t>
            </a:r>
            <a:endParaRPr lang="en-US" sz="800" dirty="0">
              <a:solidFill>
                <a:srgbClr val="FFFF00"/>
              </a:solidFill>
            </a:endParaRPr>
          </a:p>
        </p:txBody>
      </p: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678CCBEC-9EFB-B247-8355-3436510655BE}"/>
              </a:ext>
            </a:extLst>
          </p:cNvPr>
          <p:cNvCxnSpPr>
            <a:cxnSpLocks/>
            <a:endCxn id="28" idx="1"/>
          </p:cNvCxnSpPr>
          <p:nvPr/>
        </p:nvCxnSpPr>
        <p:spPr>
          <a:xfrm flipH="1">
            <a:off x="2117999" y="6545388"/>
            <a:ext cx="571664" cy="56238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EB7A4BE9-F754-894F-A171-9809D9D09187}"/>
              </a:ext>
            </a:extLst>
          </p:cNvPr>
          <p:cNvCxnSpPr>
            <a:cxnSpLocks/>
          </p:cNvCxnSpPr>
          <p:nvPr/>
        </p:nvCxnSpPr>
        <p:spPr>
          <a:xfrm>
            <a:off x="7106862" y="8752768"/>
            <a:ext cx="0" cy="252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TextBox 195">
            <a:extLst>
              <a:ext uri="{FF2B5EF4-FFF2-40B4-BE49-F238E27FC236}">
                <a16:creationId xmlns:a16="http://schemas.microsoft.com/office/drawing/2014/main" id="{B5937622-E7EE-D343-929F-BDB708CEF043}"/>
              </a:ext>
            </a:extLst>
          </p:cNvPr>
          <p:cNvSpPr txBox="1"/>
          <p:nvPr/>
        </p:nvSpPr>
        <p:spPr>
          <a:xfrm>
            <a:off x="1806767" y="5768130"/>
            <a:ext cx="1488308" cy="123111"/>
          </a:xfrm>
          <a:prstGeom prst="rect">
            <a:avLst/>
          </a:prstGeom>
          <a:solidFill>
            <a:srgbClr val="00B0F0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800" b="1" dirty="0">
                <a:solidFill>
                  <a:srgbClr val="FFFF00"/>
                </a:solidFill>
              </a:rPr>
              <a:t>June Series RO40 Marks 15th May</a:t>
            </a:r>
          </a:p>
        </p:txBody>
      </p:sp>
      <p:sp>
        <p:nvSpPr>
          <p:cNvPr id="377" name="Google Shape;181;p13"/>
          <p:cNvSpPr txBox="1"/>
          <p:nvPr/>
        </p:nvSpPr>
        <p:spPr>
          <a:xfrm>
            <a:off x="4818950" y="12722939"/>
            <a:ext cx="751200" cy="5379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1" u="sng">
                <a:latin typeface="Calibri"/>
                <a:ea typeface="Calibri"/>
                <a:cs typeface="Calibri"/>
                <a:sym typeface="Calibri"/>
              </a:rPr>
              <a:t>Technical Drawing</a:t>
            </a:r>
            <a:endParaRPr sz="600" b="1" u="sng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Orthographic projection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" name="Google Shape;183;p13"/>
          <p:cNvSpPr txBox="1"/>
          <p:nvPr/>
        </p:nvSpPr>
        <p:spPr>
          <a:xfrm>
            <a:off x="6368955" y="15060767"/>
            <a:ext cx="825900" cy="306600"/>
          </a:xfrm>
          <a:prstGeom prst="rect">
            <a:avLst/>
          </a:prstGeom>
          <a:noFill/>
          <a:ln w="9525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1" u="sng">
                <a:latin typeface="Calibri"/>
                <a:ea typeface="Calibri"/>
                <a:cs typeface="Calibri"/>
                <a:sym typeface="Calibri"/>
              </a:rPr>
              <a:t>Designing</a:t>
            </a:r>
            <a:endParaRPr sz="600" b="1" u="sng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Form and Function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3" name="Google Shape;187;p13"/>
          <p:cNvSpPr txBox="1"/>
          <p:nvPr/>
        </p:nvSpPr>
        <p:spPr>
          <a:xfrm>
            <a:off x="4795511" y="16269431"/>
            <a:ext cx="1153619" cy="306600"/>
          </a:xfrm>
          <a:prstGeom prst="rect">
            <a:avLst/>
          </a:prstGeom>
          <a:noFill/>
          <a:ln w="9525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1" u="sng" dirty="0">
                <a:latin typeface="Calibri"/>
                <a:ea typeface="Calibri"/>
                <a:cs typeface="Calibri"/>
                <a:sym typeface="Calibri"/>
              </a:rPr>
              <a:t>Designing</a:t>
            </a:r>
            <a:endParaRPr sz="6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dirty="0">
                <a:latin typeface="Calibri"/>
                <a:ea typeface="Calibri"/>
                <a:cs typeface="Calibri"/>
                <a:sym typeface="Calibri"/>
              </a:rPr>
              <a:t>Ergonomics / Anthropometrics</a:t>
            </a:r>
            <a:endParaRPr sz="6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5" name="Google Shape;189;p13"/>
          <p:cNvSpPr txBox="1"/>
          <p:nvPr/>
        </p:nvSpPr>
        <p:spPr>
          <a:xfrm>
            <a:off x="4526902" y="14859918"/>
            <a:ext cx="817500" cy="496500"/>
          </a:xfrm>
          <a:prstGeom prst="rect">
            <a:avLst/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1" u="sng" dirty="0">
                <a:latin typeface="Calibri"/>
                <a:ea typeface="Calibri"/>
                <a:cs typeface="Calibri"/>
                <a:sym typeface="Calibri"/>
              </a:rPr>
              <a:t>Making</a:t>
            </a:r>
            <a:endParaRPr sz="6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dirty="0">
                <a:latin typeface="Calibri"/>
                <a:ea typeface="Calibri"/>
                <a:cs typeface="Calibri"/>
                <a:sym typeface="Calibri"/>
              </a:rPr>
              <a:t>Using tools &amp; equipment </a:t>
            </a:r>
            <a:endParaRPr sz="6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7" name="Google Shape;191;p13"/>
          <p:cNvSpPr txBox="1"/>
          <p:nvPr/>
        </p:nvSpPr>
        <p:spPr>
          <a:xfrm>
            <a:off x="3744649" y="16241718"/>
            <a:ext cx="915600" cy="435900"/>
          </a:xfrm>
          <a:prstGeom prst="rect">
            <a:avLst/>
          </a:prstGeom>
          <a:noFill/>
          <a:ln w="9525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1" u="sng" dirty="0">
                <a:latin typeface="Calibri"/>
                <a:ea typeface="Calibri"/>
                <a:cs typeface="Calibri"/>
                <a:sym typeface="Calibri"/>
              </a:rPr>
              <a:t>Technical Principles</a:t>
            </a:r>
            <a:endParaRPr sz="600" b="1" u="sng" dirty="0"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en-US" sz="600" dirty="0">
                <a:ea typeface="Calibri"/>
                <a:cs typeface="Calibri"/>
                <a:sym typeface="Calibri"/>
              </a:rPr>
              <a:t>Properties of plastics &amp; Timbers</a:t>
            </a:r>
          </a:p>
        </p:txBody>
      </p:sp>
      <p:pic>
        <p:nvPicPr>
          <p:cNvPr id="388" name="Google Shape;192;p13"/>
          <p:cNvPicPr preferRelativeResize="0"/>
          <p:nvPr/>
        </p:nvPicPr>
        <p:blipFill rotWithShape="1">
          <a:blip r:embed="rId5" cstate="print">
            <a:alphaModFix/>
          </a:blip>
          <a:srcRect l="-18345" t="29027" r="29504" b="27256"/>
          <a:stretch/>
        </p:blipFill>
        <p:spPr>
          <a:xfrm>
            <a:off x="4731422" y="16595365"/>
            <a:ext cx="1110150" cy="340433"/>
          </a:xfrm>
          <a:prstGeom prst="rect">
            <a:avLst/>
          </a:prstGeom>
          <a:noFill/>
          <a:ln>
            <a:noFill/>
          </a:ln>
        </p:spPr>
      </p:pic>
      <p:sp>
        <p:nvSpPr>
          <p:cNvPr id="392" name="Google Shape;195;p13"/>
          <p:cNvSpPr txBox="1"/>
          <p:nvPr/>
        </p:nvSpPr>
        <p:spPr>
          <a:xfrm>
            <a:off x="2798980" y="16238777"/>
            <a:ext cx="825900" cy="522600"/>
          </a:xfrm>
          <a:prstGeom prst="rect">
            <a:avLst/>
          </a:prstGeom>
          <a:noFill/>
          <a:ln w="9525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1" u="sng" dirty="0">
                <a:latin typeface="Calibri"/>
                <a:ea typeface="Calibri"/>
                <a:cs typeface="Calibri"/>
                <a:sym typeface="Calibri"/>
              </a:rPr>
              <a:t>Designing</a:t>
            </a:r>
            <a:endParaRPr sz="6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dirty="0">
                <a:latin typeface="Calibri"/>
                <a:ea typeface="Calibri"/>
                <a:cs typeface="Calibri"/>
                <a:sym typeface="Calibri"/>
              </a:rPr>
              <a:t>Design creatively</a:t>
            </a:r>
            <a:r>
              <a:rPr lang="en-GB" sz="600" dirty="0">
                <a:latin typeface="Calibri"/>
                <a:ea typeface="Calibri"/>
                <a:cs typeface="Calibri"/>
                <a:sym typeface="Calibri"/>
              </a:rPr>
              <a:t> / shading Techniques</a:t>
            </a:r>
          </a:p>
          <a:p>
            <a:pPr algn="ctr"/>
            <a:r>
              <a:rPr lang="en-US" sz="600" dirty="0">
                <a:ea typeface="Calibri"/>
                <a:cs typeface="Calibri"/>
                <a:sym typeface="Calibri"/>
              </a:rPr>
              <a:t>Using biomimicry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4" name="Google Shape;197;p13"/>
          <p:cNvSpPr txBox="1"/>
          <p:nvPr/>
        </p:nvSpPr>
        <p:spPr>
          <a:xfrm>
            <a:off x="3854885" y="14835918"/>
            <a:ext cx="617700" cy="520830"/>
          </a:xfrm>
          <a:prstGeom prst="rect">
            <a:avLst/>
          </a:prstGeom>
          <a:noFill/>
          <a:ln w="9525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1" u="sng" dirty="0">
                <a:latin typeface="Calibri"/>
                <a:ea typeface="Calibri"/>
                <a:cs typeface="Calibri"/>
                <a:sym typeface="Calibri"/>
              </a:rPr>
              <a:t>Research</a:t>
            </a:r>
            <a:endParaRPr sz="600" b="1" u="sng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GB" sz="600" dirty="0">
                <a:latin typeface="Calibri"/>
                <a:ea typeface="Calibri"/>
                <a:cs typeface="Calibri"/>
                <a:sym typeface="Calibri"/>
              </a:rPr>
              <a:t>Existing Products User needs</a:t>
            </a:r>
            <a:endParaRPr lang="en-GB" sz="600" dirty="0">
              <a:ea typeface="Calibri"/>
              <a:cs typeface="Calibri"/>
              <a:sym typeface="Calibri"/>
            </a:endParaRPr>
          </a:p>
        </p:txBody>
      </p:sp>
      <p:grpSp>
        <p:nvGrpSpPr>
          <p:cNvPr id="395" name="Google Shape;198;p13"/>
          <p:cNvGrpSpPr/>
          <p:nvPr/>
        </p:nvGrpSpPr>
        <p:grpSpPr>
          <a:xfrm>
            <a:off x="7020162" y="16425681"/>
            <a:ext cx="408725" cy="318525"/>
            <a:chOff x="3383625" y="16219725"/>
            <a:chExt cx="408725" cy="318525"/>
          </a:xfrm>
        </p:grpSpPr>
        <p:cxnSp>
          <p:nvCxnSpPr>
            <p:cNvPr id="396" name="Google Shape;199;p13"/>
            <p:cNvCxnSpPr/>
            <p:nvPr/>
          </p:nvCxnSpPr>
          <p:spPr>
            <a:xfrm rot="10800000">
              <a:off x="3791750" y="16323375"/>
              <a:ext cx="600" cy="81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397" name="Google Shape;200;p13"/>
            <p:cNvGrpSpPr/>
            <p:nvPr/>
          </p:nvGrpSpPr>
          <p:grpSpPr>
            <a:xfrm>
              <a:off x="3383625" y="16219725"/>
              <a:ext cx="408125" cy="318525"/>
              <a:chOff x="2164425" y="16219725"/>
              <a:chExt cx="408125" cy="318525"/>
            </a:xfrm>
          </p:grpSpPr>
          <p:cxnSp>
            <p:nvCxnSpPr>
              <p:cNvPr id="398" name="Google Shape;201;p13"/>
              <p:cNvCxnSpPr/>
              <p:nvPr/>
            </p:nvCxnSpPr>
            <p:spPr>
              <a:xfrm>
                <a:off x="2168725" y="16352650"/>
                <a:ext cx="172800" cy="101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99" name="Google Shape;202;p13"/>
              <p:cNvCxnSpPr/>
              <p:nvPr/>
            </p:nvCxnSpPr>
            <p:spPr>
              <a:xfrm rot="10800000">
                <a:off x="2336625" y="16455000"/>
                <a:ext cx="600" cy="81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01" name="Google Shape;203;p13"/>
              <p:cNvCxnSpPr/>
              <p:nvPr/>
            </p:nvCxnSpPr>
            <p:spPr>
              <a:xfrm>
                <a:off x="2164425" y="16442550"/>
                <a:ext cx="173400" cy="9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02" name="Google Shape;204;p13"/>
              <p:cNvCxnSpPr/>
              <p:nvPr/>
            </p:nvCxnSpPr>
            <p:spPr>
              <a:xfrm rot="10800000">
                <a:off x="2167425" y="16355875"/>
                <a:ext cx="600" cy="933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03" name="Google Shape;205;p13"/>
              <p:cNvCxnSpPr/>
              <p:nvPr/>
            </p:nvCxnSpPr>
            <p:spPr>
              <a:xfrm rot="10800000" flipH="1">
                <a:off x="2166350" y="16219725"/>
                <a:ext cx="233400" cy="134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04" name="Google Shape;206;p13"/>
              <p:cNvCxnSpPr/>
              <p:nvPr/>
            </p:nvCxnSpPr>
            <p:spPr>
              <a:xfrm rot="10800000" flipH="1">
                <a:off x="2337225" y="16320300"/>
                <a:ext cx="233400" cy="134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05" name="Google Shape;207;p13"/>
              <p:cNvCxnSpPr/>
              <p:nvPr/>
            </p:nvCxnSpPr>
            <p:spPr>
              <a:xfrm>
                <a:off x="2399750" y="16222275"/>
                <a:ext cx="172800" cy="101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07" name="Google Shape;208;p13"/>
              <p:cNvCxnSpPr/>
              <p:nvPr/>
            </p:nvCxnSpPr>
            <p:spPr>
              <a:xfrm>
                <a:off x="2500900" y="16366925"/>
                <a:ext cx="70200" cy="363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408" name="Google Shape;209;p13"/>
          <p:cNvSpPr txBox="1"/>
          <p:nvPr/>
        </p:nvSpPr>
        <p:spPr>
          <a:xfrm>
            <a:off x="2493055" y="14852568"/>
            <a:ext cx="1110000" cy="423020"/>
          </a:xfrm>
          <a:prstGeom prst="rect">
            <a:avLst/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1" u="sng" dirty="0">
                <a:latin typeface="Calibri"/>
                <a:ea typeface="Calibri"/>
                <a:cs typeface="Calibri"/>
                <a:sym typeface="Calibri"/>
              </a:rPr>
              <a:t>Making</a:t>
            </a:r>
            <a:endParaRPr sz="6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dirty="0">
                <a:latin typeface="Calibri"/>
                <a:ea typeface="Calibri"/>
                <a:cs typeface="Calibri"/>
                <a:sym typeface="Calibri"/>
              </a:rPr>
              <a:t>Using power tools &amp; machines / laser cutting </a:t>
            </a:r>
            <a:endParaRPr sz="6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4" name="Google Shape;215;p13"/>
          <p:cNvSpPr txBox="1"/>
          <p:nvPr/>
        </p:nvSpPr>
        <p:spPr>
          <a:xfrm>
            <a:off x="2024480" y="16222793"/>
            <a:ext cx="617700" cy="496500"/>
          </a:xfrm>
          <a:prstGeom prst="rect">
            <a:avLst/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1" u="sng" dirty="0">
                <a:latin typeface="Calibri"/>
                <a:ea typeface="Calibri"/>
                <a:cs typeface="Calibri"/>
                <a:sym typeface="Calibri"/>
              </a:rPr>
              <a:t>Making (Planning)</a:t>
            </a:r>
            <a:endParaRPr sz="6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dirty="0">
                <a:latin typeface="Calibri"/>
                <a:ea typeface="Calibri"/>
                <a:cs typeface="Calibri"/>
                <a:sym typeface="Calibri"/>
              </a:rPr>
              <a:t>Plan of making</a:t>
            </a:r>
            <a:endParaRPr sz="6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0" name="Google Shape;221;p13"/>
          <p:cNvSpPr txBox="1"/>
          <p:nvPr/>
        </p:nvSpPr>
        <p:spPr>
          <a:xfrm>
            <a:off x="566105" y="15956018"/>
            <a:ext cx="915600" cy="482700"/>
          </a:xfrm>
          <a:prstGeom prst="rect">
            <a:avLst/>
          </a:prstGeom>
          <a:noFill/>
          <a:ln w="9525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1" u="sng" dirty="0">
                <a:latin typeface="Calibri"/>
                <a:ea typeface="Calibri"/>
                <a:cs typeface="Calibri"/>
                <a:sym typeface="Calibri"/>
              </a:rPr>
              <a:t>Technical Principles</a:t>
            </a:r>
            <a:endParaRPr sz="6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dirty="0">
                <a:latin typeface="Calibri"/>
                <a:ea typeface="Calibri"/>
                <a:cs typeface="Calibri"/>
                <a:sym typeface="Calibri"/>
              </a:rPr>
              <a:t>Sustainability</a:t>
            </a:r>
            <a:endParaRPr sz="6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3" name="Google Shape;224;p13"/>
          <p:cNvSpPr txBox="1"/>
          <p:nvPr/>
        </p:nvSpPr>
        <p:spPr>
          <a:xfrm>
            <a:off x="260050" y="14622940"/>
            <a:ext cx="726300" cy="496500"/>
          </a:xfrm>
          <a:prstGeom prst="rect">
            <a:avLst/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1" u="sng" dirty="0">
                <a:latin typeface="Calibri"/>
                <a:ea typeface="Calibri"/>
                <a:cs typeface="Calibri"/>
                <a:sym typeface="Calibri"/>
              </a:rPr>
              <a:t>Making</a:t>
            </a:r>
            <a:endParaRPr sz="6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dirty="0">
                <a:latin typeface="Calibri"/>
                <a:ea typeface="Calibri"/>
                <a:cs typeface="Calibri"/>
                <a:sym typeface="Calibri"/>
              </a:rPr>
              <a:t>Templates / net shapes</a:t>
            </a:r>
            <a:endParaRPr sz="6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7" name="Google Shape;226;p13"/>
          <p:cNvSpPr txBox="1"/>
          <p:nvPr/>
        </p:nvSpPr>
        <p:spPr>
          <a:xfrm>
            <a:off x="400078" y="15488543"/>
            <a:ext cx="622651" cy="420900"/>
          </a:xfrm>
          <a:prstGeom prst="rect">
            <a:avLst/>
          </a:prstGeom>
          <a:noFill/>
          <a:ln w="9525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1" u="sng" dirty="0">
                <a:latin typeface="Calibri"/>
                <a:ea typeface="Calibri"/>
                <a:cs typeface="Calibri"/>
                <a:sym typeface="Calibri"/>
              </a:rPr>
              <a:t>Designing</a:t>
            </a:r>
            <a:endParaRPr sz="6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dirty="0">
                <a:latin typeface="Calibri"/>
                <a:ea typeface="Calibri"/>
                <a:cs typeface="Calibri"/>
                <a:sym typeface="Calibri"/>
              </a:rPr>
              <a:t>Typography  </a:t>
            </a:r>
            <a:endParaRPr sz="600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31" name="Google Shape;228;p13"/>
          <p:cNvPicPr preferRelativeResize="0"/>
          <p:nvPr/>
        </p:nvPicPr>
        <p:blipFill>
          <a:blip r:embed="rId6" cstate="print">
            <a:alphaModFix/>
          </a:blip>
          <a:stretch>
            <a:fillRect/>
          </a:stretch>
        </p:blipFill>
        <p:spPr>
          <a:xfrm>
            <a:off x="5427590" y="14852568"/>
            <a:ext cx="155400" cy="115765"/>
          </a:xfrm>
          <a:prstGeom prst="rect">
            <a:avLst/>
          </a:prstGeom>
          <a:noFill/>
          <a:ln>
            <a:noFill/>
          </a:ln>
        </p:spPr>
      </p:pic>
      <p:sp>
        <p:nvSpPr>
          <p:cNvPr id="436" name="Google Shape;232;p13"/>
          <p:cNvSpPr txBox="1"/>
          <p:nvPr/>
        </p:nvSpPr>
        <p:spPr>
          <a:xfrm>
            <a:off x="7625878" y="14015263"/>
            <a:ext cx="841200" cy="537900"/>
          </a:xfrm>
          <a:prstGeom prst="rect">
            <a:avLst/>
          </a:prstGeom>
          <a:noFill/>
          <a:ln w="9525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1" u="sng" dirty="0">
                <a:latin typeface="Calibri"/>
                <a:ea typeface="Calibri"/>
                <a:cs typeface="Calibri"/>
                <a:sym typeface="Calibri"/>
              </a:rPr>
              <a:t>Technical Principles</a:t>
            </a:r>
            <a:endParaRPr sz="6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dirty="0">
                <a:latin typeface="Calibri"/>
                <a:ea typeface="Calibri"/>
                <a:cs typeface="Calibri"/>
                <a:sym typeface="Calibri"/>
              </a:rPr>
              <a:t>Sustainability / renewable energy </a:t>
            </a:r>
            <a:endParaRPr sz="6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1" name="Google Shape;236;p13"/>
          <p:cNvSpPr txBox="1"/>
          <p:nvPr/>
        </p:nvSpPr>
        <p:spPr>
          <a:xfrm>
            <a:off x="2058671" y="14068509"/>
            <a:ext cx="513949" cy="431409"/>
          </a:xfrm>
          <a:prstGeom prst="rect">
            <a:avLst/>
          </a:prstGeom>
          <a:noFill/>
          <a:ln w="9525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1" u="sng" dirty="0">
                <a:latin typeface="Calibri"/>
                <a:ea typeface="Calibri"/>
                <a:cs typeface="Calibri"/>
                <a:sym typeface="Calibri"/>
              </a:rPr>
              <a:t>Research</a:t>
            </a:r>
            <a:endParaRPr sz="6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dirty="0">
                <a:latin typeface="Calibri"/>
                <a:ea typeface="Calibri"/>
                <a:cs typeface="Calibri"/>
                <a:sym typeface="Calibri"/>
              </a:rPr>
              <a:t>Product Analysis</a:t>
            </a:r>
          </a:p>
        </p:txBody>
      </p:sp>
      <p:sp>
        <p:nvSpPr>
          <p:cNvPr id="442" name="Google Shape;237;p13"/>
          <p:cNvSpPr txBox="1"/>
          <p:nvPr/>
        </p:nvSpPr>
        <p:spPr>
          <a:xfrm>
            <a:off x="2611831" y="14080656"/>
            <a:ext cx="791424" cy="408106"/>
          </a:xfrm>
          <a:prstGeom prst="rect">
            <a:avLst/>
          </a:prstGeom>
          <a:noFill/>
          <a:ln w="9525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1" u="sng" dirty="0">
                <a:latin typeface="Calibri"/>
                <a:ea typeface="Calibri"/>
                <a:cs typeface="Calibri"/>
                <a:sym typeface="Calibri"/>
              </a:rPr>
              <a:t>Research</a:t>
            </a:r>
            <a:endParaRPr sz="6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dirty="0">
                <a:latin typeface="Calibri"/>
                <a:ea typeface="Calibri"/>
                <a:cs typeface="Calibri"/>
                <a:sym typeface="Calibri"/>
              </a:rPr>
              <a:t>Client needs / Brief and specification</a:t>
            </a:r>
            <a:endParaRPr sz="6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7" name="Google Shape;240;p13"/>
          <p:cNvSpPr txBox="1"/>
          <p:nvPr/>
        </p:nvSpPr>
        <p:spPr>
          <a:xfrm>
            <a:off x="6235154" y="16265226"/>
            <a:ext cx="743102" cy="5379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1" u="sng" dirty="0">
                <a:latin typeface="Calibri"/>
                <a:ea typeface="Calibri"/>
                <a:cs typeface="Calibri"/>
                <a:sym typeface="Calibri"/>
              </a:rPr>
              <a:t>Technical Drawing</a:t>
            </a:r>
            <a:endParaRPr sz="6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latin typeface="Calibri"/>
                <a:ea typeface="Calibri"/>
                <a:cs typeface="Calibri"/>
                <a:sym typeface="Calibri"/>
              </a:rPr>
              <a:t>Oblique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latin typeface="Calibri"/>
                <a:ea typeface="Calibri"/>
                <a:cs typeface="Calibri"/>
                <a:sym typeface="Calibri"/>
              </a:rPr>
              <a:t>Isometric</a:t>
            </a:r>
            <a:endParaRPr sz="6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9" name="Google Shape;242;p13"/>
          <p:cNvSpPr txBox="1"/>
          <p:nvPr/>
        </p:nvSpPr>
        <p:spPr>
          <a:xfrm>
            <a:off x="3434825" y="14136159"/>
            <a:ext cx="751200" cy="406371"/>
          </a:xfrm>
          <a:prstGeom prst="rect">
            <a:avLst/>
          </a:prstGeom>
          <a:noFill/>
          <a:ln w="9525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1" u="sng" dirty="0">
                <a:latin typeface="Calibri"/>
                <a:ea typeface="Calibri"/>
                <a:cs typeface="Calibri"/>
                <a:sym typeface="Calibri"/>
              </a:rPr>
              <a:t>Designing</a:t>
            </a:r>
            <a:endParaRPr sz="6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latin typeface="Calibri"/>
                <a:ea typeface="Calibri"/>
                <a:cs typeface="Calibri"/>
                <a:sym typeface="Calibri"/>
              </a:rPr>
              <a:t>CAD – Google-sketch-up</a:t>
            </a:r>
            <a:endParaRPr sz="6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4" name="Google Shape;247;p13"/>
          <p:cNvSpPr txBox="1"/>
          <p:nvPr/>
        </p:nvSpPr>
        <p:spPr>
          <a:xfrm>
            <a:off x="1775996" y="12725463"/>
            <a:ext cx="1110000" cy="496500"/>
          </a:xfrm>
          <a:prstGeom prst="rect">
            <a:avLst/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1" u="sng" dirty="0">
                <a:latin typeface="Calibri"/>
                <a:ea typeface="Calibri"/>
                <a:cs typeface="Calibri"/>
                <a:sym typeface="Calibri"/>
              </a:rPr>
              <a:t>Making</a:t>
            </a:r>
            <a:endParaRPr sz="6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dirty="0">
                <a:latin typeface="Calibri"/>
                <a:ea typeface="Calibri"/>
                <a:cs typeface="Calibri"/>
                <a:sym typeface="Calibri"/>
              </a:rPr>
              <a:t>Use of Jigs (mass production) Use of specialist hand tools – focus on accuracy</a:t>
            </a:r>
            <a:endParaRPr sz="6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0" name="Google Shape;253;p13"/>
          <p:cNvSpPr txBox="1"/>
          <p:nvPr/>
        </p:nvSpPr>
        <p:spPr>
          <a:xfrm>
            <a:off x="4225399" y="14075895"/>
            <a:ext cx="869700" cy="482700"/>
          </a:xfrm>
          <a:prstGeom prst="rect">
            <a:avLst/>
          </a:prstGeom>
          <a:noFill/>
          <a:ln w="9525" cap="flat" cmpd="sng">
            <a:solidFill>
              <a:srgbClr val="00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1" u="sng" dirty="0">
                <a:latin typeface="Calibri"/>
                <a:ea typeface="Calibri"/>
                <a:cs typeface="Calibri"/>
                <a:sym typeface="Calibri"/>
              </a:rPr>
              <a:t>Evaluation</a:t>
            </a:r>
            <a:endParaRPr sz="6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dirty="0">
                <a:latin typeface="Calibri"/>
                <a:ea typeface="Calibri"/>
                <a:cs typeface="Calibri"/>
                <a:sym typeface="Calibri"/>
              </a:rPr>
              <a:t>Evaluate products against a criteria</a:t>
            </a:r>
            <a:endParaRPr sz="6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7" name="Google Shape;259;p13"/>
          <p:cNvSpPr txBox="1"/>
          <p:nvPr/>
        </p:nvSpPr>
        <p:spPr>
          <a:xfrm>
            <a:off x="3005565" y="11868693"/>
            <a:ext cx="841200" cy="541673"/>
          </a:xfrm>
          <a:prstGeom prst="rect">
            <a:avLst/>
          </a:prstGeom>
          <a:noFill/>
          <a:ln w="9525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1" u="sng" dirty="0">
                <a:latin typeface="Calibri"/>
                <a:ea typeface="Calibri"/>
                <a:cs typeface="Calibri"/>
                <a:sym typeface="Calibri"/>
              </a:rPr>
              <a:t>Technical Principles</a:t>
            </a:r>
            <a:endParaRPr sz="6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Calibri"/>
                <a:ea typeface="Calibri"/>
                <a:cs typeface="Calibri"/>
                <a:sym typeface="Calibri"/>
              </a:rPr>
              <a:t>Mechanisms</a:t>
            </a:r>
            <a:r>
              <a:rPr lang="en-US" sz="600" dirty="0">
                <a:latin typeface="Calibri"/>
                <a:ea typeface="Calibri"/>
                <a:cs typeface="Calibri"/>
                <a:sym typeface="Calibri"/>
              </a:rPr>
              <a:t> CAM’s, Gears, Levers types of motion</a:t>
            </a:r>
            <a:endParaRPr sz="6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6" name="Google Shape;265;p13"/>
          <p:cNvSpPr txBox="1"/>
          <p:nvPr/>
        </p:nvSpPr>
        <p:spPr>
          <a:xfrm>
            <a:off x="1209702" y="12589873"/>
            <a:ext cx="536700" cy="621900"/>
          </a:xfrm>
          <a:prstGeom prst="rect">
            <a:avLst/>
          </a:prstGeom>
          <a:noFill/>
          <a:ln w="9525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1" u="sng">
                <a:latin typeface="Calibri"/>
                <a:ea typeface="Calibri"/>
                <a:cs typeface="Calibri"/>
                <a:sym typeface="Calibri"/>
              </a:rPr>
              <a:t>Designing</a:t>
            </a:r>
            <a:endParaRPr sz="600" b="1" u="sng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Using the influence of others work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7" name="Google Shape;266;p13"/>
          <p:cNvSpPr txBox="1"/>
          <p:nvPr/>
        </p:nvSpPr>
        <p:spPr>
          <a:xfrm>
            <a:off x="5542204" y="10528839"/>
            <a:ext cx="692950" cy="482700"/>
          </a:xfrm>
          <a:prstGeom prst="rect">
            <a:avLst/>
          </a:prstGeom>
          <a:noFill/>
          <a:ln w="9525" cap="flat" cmpd="sng">
            <a:solidFill>
              <a:srgbClr val="00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1" u="sng" dirty="0">
                <a:latin typeface="Calibri"/>
                <a:ea typeface="Calibri"/>
                <a:cs typeface="Calibri"/>
                <a:sym typeface="Calibri"/>
              </a:rPr>
              <a:t>Evaluation</a:t>
            </a:r>
            <a:endParaRPr sz="6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dirty="0">
                <a:latin typeface="Calibri"/>
                <a:ea typeface="Calibri"/>
                <a:cs typeface="Calibri"/>
                <a:sym typeface="Calibri"/>
              </a:rPr>
              <a:t>Evaluation &amp; Testing against criteria</a:t>
            </a:r>
            <a:endParaRPr sz="6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1" name="Google Shape;270;p13"/>
          <p:cNvSpPr txBox="1"/>
          <p:nvPr/>
        </p:nvSpPr>
        <p:spPr>
          <a:xfrm>
            <a:off x="7333023" y="10601389"/>
            <a:ext cx="817500" cy="297600"/>
          </a:xfrm>
          <a:prstGeom prst="rect">
            <a:avLst/>
          </a:prstGeom>
          <a:noFill/>
          <a:ln w="9525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1" u="sng">
                <a:latin typeface="Calibri"/>
                <a:ea typeface="Calibri"/>
                <a:cs typeface="Calibri"/>
                <a:sym typeface="Calibri"/>
              </a:rPr>
              <a:t>Designing</a:t>
            </a:r>
            <a:endParaRPr sz="600" b="1" u="sng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Using other cultures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5" name="Google Shape;274;p13"/>
          <p:cNvSpPr txBox="1"/>
          <p:nvPr/>
        </p:nvSpPr>
        <p:spPr>
          <a:xfrm>
            <a:off x="7114050" y="11858073"/>
            <a:ext cx="895683" cy="561756"/>
          </a:xfrm>
          <a:prstGeom prst="rect">
            <a:avLst/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1" u="sng" dirty="0">
                <a:latin typeface="Calibri"/>
                <a:ea typeface="Calibri"/>
                <a:cs typeface="Calibri"/>
                <a:sym typeface="Calibri"/>
              </a:rPr>
              <a:t>Making</a:t>
            </a:r>
            <a:endParaRPr sz="6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dirty="0">
                <a:latin typeface="Calibri"/>
                <a:ea typeface="Calibri"/>
                <a:cs typeface="Calibri"/>
                <a:sym typeface="Calibri"/>
              </a:rPr>
              <a:t>Use of vacuum forming, pipe benders, and laser cutters</a:t>
            </a:r>
            <a:endParaRPr sz="6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7" name="Google Shape;276;p13"/>
          <p:cNvSpPr txBox="1"/>
          <p:nvPr/>
        </p:nvSpPr>
        <p:spPr>
          <a:xfrm>
            <a:off x="2948806" y="12920092"/>
            <a:ext cx="915702" cy="297600"/>
          </a:xfrm>
          <a:prstGeom prst="rect">
            <a:avLst/>
          </a:prstGeom>
          <a:noFill/>
          <a:ln w="9525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1" u="sng" dirty="0">
                <a:latin typeface="Calibri"/>
                <a:ea typeface="Calibri"/>
                <a:cs typeface="Calibri"/>
                <a:sym typeface="Calibri"/>
              </a:rPr>
              <a:t>Technical Principles</a:t>
            </a:r>
            <a:endParaRPr lang="en-US" sz="6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dirty="0">
                <a:latin typeface="Calibri"/>
                <a:ea typeface="Calibri"/>
                <a:cs typeface="Calibri"/>
                <a:sym typeface="Calibri"/>
              </a:rPr>
              <a:t>Basic electronic circuits</a:t>
            </a:r>
            <a:endParaRPr sz="600" dirty="0"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95" name="Google Shape;316;p13"/>
          <p:cNvGrpSpPr/>
          <p:nvPr/>
        </p:nvGrpSpPr>
        <p:grpSpPr>
          <a:xfrm>
            <a:off x="7099783" y="15136048"/>
            <a:ext cx="1215000" cy="1305000"/>
            <a:chOff x="7768078" y="15171880"/>
            <a:chExt cx="1215000" cy="1305000"/>
          </a:xfrm>
        </p:grpSpPr>
        <p:grpSp>
          <p:nvGrpSpPr>
            <p:cNvPr id="496" name="Google Shape;317;p13"/>
            <p:cNvGrpSpPr/>
            <p:nvPr/>
          </p:nvGrpSpPr>
          <p:grpSpPr>
            <a:xfrm>
              <a:off x="7768078" y="15171880"/>
              <a:ext cx="1215000" cy="1305000"/>
              <a:chOff x="5900728" y="15151305"/>
              <a:chExt cx="1215000" cy="1305000"/>
            </a:xfrm>
          </p:grpSpPr>
          <p:sp>
            <p:nvSpPr>
              <p:cNvPr id="498" name="Google Shape;318;p13"/>
              <p:cNvSpPr/>
              <p:nvPr/>
            </p:nvSpPr>
            <p:spPr>
              <a:xfrm>
                <a:off x="5900728" y="15151305"/>
                <a:ext cx="1215000" cy="13050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55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9" name="Google Shape;319;p13"/>
              <p:cNvSpPr/>
              <p:nvPr/>
            </p:nvSpPr>
            <p:spPr>
              <a:xfrm>
                <a:off x="6087683" y="15352091"/>
                <a:ext cx="841200" cy="9033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55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0" name="Google Shape;320;p13"/>
              <p:cNvSpPr txBox="1"/>
              <p:nvPr/>
            </p:nvSpPr>
            <p:spPr>
              <a:xfrm>
                <a:off x="6109561" y="15469413"/>
                <a:ext cx="841200" cy="827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4800" b="1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7</a:t>
                </a:r>
                <a:endParaRPr/>
              </a:p>
            </p:txBody>
          </p:sp>
        </p:grpSp>
        <p:sp>
          <p:nvSpPr>
            <p:cNvPr id="497" name="Google Shape;321;p13"/>
            <p:cNvSpPr txBox="1"/>
            <p:nvPr/>
          </p:nvSpPr>
          <p:spPr>
            <a:xfrm>
              <a:off x="7954969" y="15473213"/>
              <a:ext cx="8412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YEAR</a:t>
              </a:r>
              <a:endParaRPr/>
            </a:p>
          </p:txBody>
        </p:sp>
      </p:grpSp>
      <p:grpSp>
        <p:nvGrpSpPr>
          <p:cNvPr id="501" name="Google Shape;322;p13"/>
          <p:cNvGrpSpPr/>
          <p:nvPr/>
        </p:nvGrpSpPr>
        <p:grpSpPr>
          <a:xfrm>
            <a:off x="814921" y="13284573"/>
            <a:ext cx="1215000" cy="1305000"/>
            <a:chOff x="7768078" y="15171880"/>
            <a:chExt cx="1215000" cy="1305000"/>
          </a:xfrm>
        </p:grpSpPr>
        <p:grpSp>
          <p:nvGrpSpPr>
            <p:cNvPr id="502" name="Google Shape;323;p13"/>
            <p:cNvGrpSpPr/>
            <p:nvPr/>
          </p:nvGrpSpPr>
          <p:grpSpPr>
            <a:xfrm>
              <a:off x="7768078" y="15171880"/>
              <a:ext cx="1215000" cy="1305000"/>
              <a:chOff x="5900728" y="15151305"/>
              <a:chExt cx="1215000" cy="1305000"/>
            </a:xfrm>
          </p:grpSpPr>
          <p:sp>
            <p:nvSpPr>
              <p:cNvPr id="504" name="Google Shape;324;p13"/>
              <p:cNvSpPr/>
              <p:nvPr/>
            </p:nvSpPr>
            <p:spPr>
              <a:xfrm>
                <a:off x="5900728" y="15151305"/>
                <a:ext cx="1215000" cy="1305000"/>
              </a:xfrm>
              <a:prstGeom prst="ellipse">
                <a:avLst/>
              </a:prstGeom>
              <a:solidFill>
                <a:srgbClr val="93C47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55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5" name="Google Shape;325;p13"/>
              <p:cNvSpPr/>
              <p:nvPr/>
            </p:nvSpPr>
            <p:spPr>
              <a:xfrm>
                <a:off x="6087683" y="15352091"/>
                <a:ext cx="841200" cy="9033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55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6" name="Google Shape;326;p13"/>
              <p:cNvSpPr txBox="1"/>
              <p:nvPr/>
            </p:nvSpPr>
            <p:spPr>
              <a:xfrm>
                <a:off x="6109561" y="15469413"/>
                <a:ext cx="841200" cy="827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4800" b="1">
                    <a:latin typeface="Calibri"/>
                    <a:ea typeface="Calibri"/>
                    <a:cs typeface="Calibri"/>
                    <a:sym typeface="Calibri"/>
                  </a:rPr>
                  <a:t>8</a:t>
                </a:r>
                <a:endParaRPr/>
              </a:p>
            </p:txBody>
          </p:sp>
        </p:grpSp>
        <p:sp>
          <p:nvSpPr>
            <p:cNvPr id="503" name="Google Shape;327;p13"/>
            <p:cNvSpPr txBox="1"/>
            <p:nvPr/>
          </p:nvSpPr>
          <p:spPr>
            <a:xfrm>
              <a:off x="7954969" y="15473213"/>
              <a:ext cx="8412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YEAR</a:t>
              </a:r>
              <a:endParaRPr/>
            </a:p>
          </p:txBody>
        </p:sp>
      </p:grpSp>
      <p:grpSp>
        <p:nvGrpSpPr>
          <p:cNvPr id="507" name="Google Shape;328;p13"/>
          <p:cNvGrpSpPr/>
          <p:nvPr/>
        </p:nvGrpSpPr>
        <p:grpSpPr>
          <a:xfrm>
            <a:off x="5992071" y="13095760"/>
            <a:ext cx="1215000" cy="1305000"/>
            <a:chOff x="7768078" y="15171880"/>
            <a:chExt cx="1215000" cy="1305000"/>
          </a:xfrm>
        </p:grpSpPr>
        <p:grpSp>
          <p:nvGrpSpPr>
            <p:cNvPr id="508" name="Google Shape;329;p13"/>
            <p:cNvGrpSpPr/>
            <p:nvPr/>
          </p:nvGrpSpPr>
          <p:grpSpPr>
            <a:xfrm>
              <a:off x="7768078" y="15171880"/>
              <a:ext cx="1215000" cy="1305000"/>
              <a:chOff x="5900728" y="15151305"/>
              <a:chExt cx="1215000" cy="1305000"/>
            </a:xfrm>
          </p:grpSpPr>
          <p:sp>
            <p:nvSpPr>
              <p:cNvPr id="510" name="Google Shape;330;p13"/>
              <p:cNvSpPr/>
              <p:nvPr/>
            </p:nvSpPr>
            <p:spPr>
              <a:xfrm>
                <a:off x="5900728" y="15151305"/>
                <a:ext cx="1215000" cy="1305000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55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1" name="Google Shape;331;p13"/>
              <p:cNvSpPr/>
              <p:nvPr/>
            </p:nvSpPr>
            <p:spPr>
              <a:xfrm>
                <a:off x="6087683" y="15352091"/>
                <a:ext cx="841200" cy="9033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55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2" name="Google Shape;332;p13"/>
              <p:cNvSpPr txBox="1"/>
              <p:nvPr/>
            </p:nvSpPr>
            <p:spPr>
              <a:xfrm>
                <a:off x="6109561" y="15469413"/>
                <a:ext cx="841200" cy="827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4800" b="1" dirty="0">
                    <a:latin typeface="Calibri"/>
                    <a:ea typeface="Calibri"/>
                    <a:cs typeface="Calibri"/>
                    <a:sym typeface="Calibri"/>
                  </a:rPr>
                  <a:t>9</a:t>
                </a:r>
                <a:endParaRPr dirty="0"/>
              </a:p>
            </p:txBody>
          </p:sp>
        </p:grpSp>
        <p:sp>
          <p:nvSpPr>
            <p:cNvPr id="509" name="Google Shape;333;p13"/>
            <p:cNvSpPr txBox="1"/>
            <p:nvPr/>
          </p:nvSpPr>
          <p:spPr>
            <a:xfrm>
              <a:off x="7954969" y="15473213"/>
              <a:ext cx="8412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YEAR</a:t>
              </a:r>
              <a:endParaRPr/>
            </a:p>
          </p:txBody>
        </p:sp>
      </p:grpSp>
      <p:sp>
        <p:nvSpPr>
          <p:cNvPr id="248" name="TextBox 247">
            <a:extLst>
              <a:ext uri="{FF2B5EF4-FFF2-40B4-BE49-F238E27FC236}">
                <a16:creationId xmlns:a16="http://schemas.microsoft.com/office/drawing/2014/main" id="{8E9A630A-86C4-456E-9EF0-588B0FB1C6F6}"/>
              </a:ext>
            </a:extLst>
          </p:cNvPr>
          <p:cNvSpPr txBox="1"/>
          <p:nvPr/>
        </p:nvSpPr>
        <p:spPr>
          <a:xfrm>
            <a:off x="4070007" y="1559032"/>
            <a:ext cx="1865761" cy="979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0A60ED-D4B4-473E-A217-4B58030DF146}"/>
              </a:ext>
            </a:extLst>
          </p:cNvPr>
          <p:cNvSpPr txBox="1"/>
          <p:nvPr/>
        </p:nvSpPr>
        <p:spPr>
          <a:xfrm>
            <a:off x="4187008" y="1590807"/>
            <a:ext cx="16704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FE College courses</a:t>
            </a:r>
          </a:p>
          <a:p>
            <a:r>
              <a:rPr lang="en-GB" sz="1100" b="1" dirty="0"/>
              <a:t>Grimsby, Lincoln</a:t>
            </a:r>
          </a:p>
          <a:p>
            <a:r>
              <a:rPr lang="en-GB" sz="1100" dirty="0"/>
              <a:t>Trades e.g. Electrician, Plumbing, Mechanical Engineering </a:t>
            </a:r>
          </a:p>
        </p:txBody>
      </p:sp>
      <p:sp>
        <p:nvSpPr>
          <p:cNvPr id="244" name="Google Shape;214;p13"/>
          <p:cNvSpPr/>
          <p:nvPr/>
        </p:nvSpPr>
        <p:spPr>
          <a:xfrm>
            <a:off x="5019375" y="15572136"/>
            <a:ext cx="1836666" cy="52320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8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Engineering / Product Design Module</a:t>
            </a:r>
            <a:r>
              <a:rPr lang="en-US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8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8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Novelty Glasses project </a:t>
            </a:r>
            <a:endParaRPr sz="8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Left Arrow 242"/>
          <p:cNvSpPr/>
          <p:nvPr/>
        </p:nvSpPr>
        <p:spPr>
          <a:xfrm>
            <a:off x="6890633" y="15744870"/>
            <a:ext cx="335541" cy="186018"/>
          </a:xfrm>
          <a:prstGeom prst="leftArrow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5" name="Google Shape;214;p13"/>
          <p:cNvSpPr/>
          <p:nvPr/>
        </p:nvSpPr>
        <p:spPr>
          <a:xfrm>
            <a:off x="3952217" y="15572136"/>
            <a:ext cx="1012951" cy="5232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8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Graphics Module</a:t>
            </a:r>
            <a:r>
              <a:rPr lang="en-US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8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Sweets Packaging project </a:t>
            </a:r>
            <a:endParaRPr sz="8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14;p13"/>
          <p:cNvSpPr/>
          <p:nvPr/>
        </p:nvSpPr>
        <p:spPr>
          <a:xfrm>
            <a:off x="2027842" y="15552870"/>
            <a:ext cx="1836666" cy="52320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8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Engineering / Product Design Module</a:t>
            </a:r>
            <a:r>
              <a:rPr lang="en-US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8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8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Stationary Holder project </a:t>
            </a:r>
            <a:endParaRPr sz="8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14;p13"/>
          <p:cNvSpPr/>
          <p:nvPr/>
        </p:nvSpPr>
        <p:spPr>
          <a:xfrm rot="4546805">
            <a:off x="950221" y="14898228"/>
            <a:ext cx="1012951" cy="5232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8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Graphics Module</a:t>
            </a:r>
            <a:r>
              <a:rPr lang="en-US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8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Van Graphics project </a:t>
            </a:r>
            <a:endParaRPr sz="8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Left Arrow 4"/>
          <p:cNvSpPr/>
          <p:nvPr/>
        </p:nvSpPr>
        <p:spPr>
          <a:xfrm rot="2124474">
            <a:off x="1688801" y="15687247"/>
            <a:ext cx="335541" cy="186018"/>
          </a:xfrm>
          <a:prstGeom prst="leftArrow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9" name="Google Shape;235;p13"/>
          <p:cNvCxnSpPr/>
          <p:nvPr/>
        </p:nvCxnSpPr>
        <p:spPr>
          <a:xfrm flipH="1" flipV="1">
            <a:off x="6693926" y="15961423"/>
            <a:ext cx="135089" cy="302053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50" name="Google Shape;235;p13"/>
          <p:cNvCxnSpPr/>
          <p:nvPr/>
        </p:nvCxnSpPr>
        <p:spPr>
          <a:xfrm flipV="1">
            <a:off x="5958301" y="15961423"/>
            <a:ext cx="436003" cy="319833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55" name="Google Shape;235;p13"/>
          <p:cNvCxnSpPr/>
          <p:nvPr/>
        </p:nvCxnSpPr>
        <p:spPr>
          <a:xfrm flipV="1">
            <a:off x="4553496" y="16021457"/>
            <a:ext cx="242015" cy="224572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57" name="Google Shape;235;p13"/>
          <p:cNvCxnSpPr/>
          <p:nvPr/>
        </p:nvCxnSpPr>
        <p:spPr>
          <a:xfrm flipV="1">
            <a:off x="3636468" y="15788485"/>
            <a:ext cx="433539" cy="463132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59" name="Google Shape;235;p13"/>
          <p:cNvCxnSpPr/>
          <p:nvPr/>
        </p:nvCxnSpPr>
        <p:spPr>
          <a:xfrm flipH="1">
            <a:off x="6371479" y="15363398"/>
            <a:ext cx="32563" cy="254695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63" name="Google Shape;183;p13"/>
          <p:cNvSpPr txBox="1"/>
          <p:nvPr/>
        </p:nvSpPr>
        <p:spPr>
          <a:xfrm>
            <a:off x="5394922" y="14647304"/>
            <a:ext cx="825900" cy="658688"/>
          </a:xfrm>
          <a:prstGeom prst="rect">
            <a:avLst/>
          </a:prstGeom>
          <a:noFill/>
          <a:ln w="9525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1" u="sng" dirty="0">
                <a:latin typeface="Calibri"/>
                <a:ea typeface="Calibri"/>
                <a:cs typeface="Calibri"/>
                <a:sym typeface="Calibri"/>
              </a:rPr>
              <a:t>Designing</a:t>
            </a:r>
            <a:endParaRPr sz="6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dirty="0">
                <a:latin typeface="Calibri"/>
                <a:ea typeface="Calibri"/>
                <a:cs typeface="Calibri"/>
                <a:sym typeface="Calibri"/>
              </a:rPr>
              <a:t>Computer aided design (CAD) Google-sketch-up / MS Word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dirty="0">
                <a:latin typeface="Calibri"/>
                <a:ea typeface="Calibri"/>
                <a:cs typeface="Calibri"/>
                <a:sym typeface="Calibri"/>
              </a:rPr>
              <a:t>Modelling</a:t>
            </a:r>
            <a:endParaRPr sz="600" dirty="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64" name="Google Shape;235;p13"/>
          <p:cNvCxnSpPr/>
          <p:nvPr/>
        </p:nvCxnSpPr>
        <p:spPr>
          <a:xfrm flipH="1">
            <a:off x="5515521" y="15325326"/>
            <a:ext cx="11338" cy="30926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66" name="Google Shape;235;p13"/>
          <p:cNvCxnSpPr/>
          <p:nvPr/>
        </p:nvCxnSpPr>
        <p:spPr>
          <a:xfrm flipH="1">
            <a:off x="4870190" y="15374668"/>
            <a:ext cx="527559" cy="275407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71" name="Google Shape;235;p13"/>
          <p:cNvCxnSpPr/>
          <p:nvPr/>
        </p:nvCxnSpPr>
        <p:spPr>
          <a:xfrm flipV="1">
            <a:off x="4671461" y="16008997"/>
            <a:ext cx="417272" cy="311189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73" name="Google Shape;235;p13"/>
          <p:cNvCxnSpPr/>
          <p:nvPr/>
        </p:nvCxnSpPr>
        <p:spPr>
          <a:xfrm flipV="1">
            <a:off x="2627685" y="16048170"/>
            <a:ext cx="65857" cy="173765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75" name="Google Shape;235;p13"/>
          <p:cNvCxnSpPr/>
          <p:nvPr/>
        </p:nvCxnSpPr>
        <p:spPr>
          <a:xfrm flipV="1">
            <a:off x="1179735" y="15512371"/>
            <a:ext cx="213719" cy="45061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77" name="Google Shape;235;p13"/>
          <p:cNvCxnSpPr/>
          <p:nvPr/>
        </p:nvCxnSpPr>
        <p:spPr>
          <a:xfrm flipV="1">
            <a:off x="1007407" y="15382693"/>
            <a:ext cx="295522" cy="121934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79" name="Google Shape;235;p13"/>
          <p:cNvCxnSpPr/>
          <p:nvPr/>
        </p:nvCxnSpPr>
        <p:spPr>
          <a:xfrm>
            <a:off x="987980" y="14695392"/>
            <a:ext cx="194206" cy="74401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81" name="Google Shape;235;p13"/>
          <p:cNvCxnSpPr/>
          <p:nvPr/>
        </p:nvCxnSpPr>
        <p:spPr>
          <a:xfrm>
            <a:off x="5142278" y="15369470"/>
            <a:ext cx="123813" cy="245245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83" name="Google Shape;235;p13"/>
          <p:cNvCxnSpPr/>
          <p:nvPr/>
        </p:nvCxnSpPr>
        <p:spPr>
          <a:xfrm>
            <a:off x="4435019" y="15361616"/>
            <a:ext cx="660803" cy="31833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85" name="Google Shape;235;p13"/>
          <p:cNvCxnSpPr/>
          <p:nvPr/>
        </p:nvCxnSpPr>
        <p:spPr>
          <a:xfrm flipH="1">
            <a:off x="4021890" y="15374668"/>
            <a:ext cx="92014" cy="294172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88" name="Google Shape;235;p13"/>
          <p:cNvCxnSpPr/>
          <p:nvPr/>
        </p:nvCxnSpPr>
        <p:spPr>
          <a:xfrm flipV="1">
            <a:off x="3465341" y="15953268"/>
            <a:ext cx="10896" cy="285509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90" name="Google Shape;235;p13"/>
          <p:cNvCxnSpPr/>
          <p:nvPr/>
        </p:nvCxnSpPr>
        <p:spPr>
          <a:xfrm>
            <a:off x="3131586" y="15278597"/>
            <a:ext cx="163489" cy="328647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300" name="Google Shape;215;p13"/>
          <p:cNvSpPr txBox="1"/>
          <p:nvPr/>
        </p:nvSpPr>
        <p:spPr>
          <a:xfrm>
            <a:off x="1814592" y="14736728"/>
            <a:ext cx="617700" cy="496500"/>
          </a:xfrm>
          <a:prstGeom prst="rect">
            <a:avLst/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1" u="sng" dirty="0">
                <a:latin typeface="Calibri"/>
                <a:ea typeface="Calibri"/>
                <a:cs typeface="Calibri"/>
                <a:sym typeface="Calibri"/>
              </a:rPr>
              <a:t>Making (Production)</a:t>
            </a:r>
            <a:endParaRPr sz="6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dirty="0">
                <a:latin typeface="Calibri"/>
                <a:ea typeface="Calibri"/>
                <a:cs typeface="Calibri"/>
                <a:sym typeface="Calibri"/>
              </a:rPr>
              <a:t>Marking out / use of Jigs</a:t>
            </a:r>
            <a:endParaRPr sz="600" dirty="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1" name="Google Shape;235;p13"/>
          <p:cNvCxnSpPr/>
          <p:nvPr/>
        </p:nvCxnSpPr>
        <p:spPr>
          <a:xfrm flipH="1">
            <a:off x="2121311" y="15243007"/>
            <a:ext cx="9957" cy="391579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303" name="Google Shape;228;p13"/>
          <p:cNvPicPr preferRelativeResize="0"/>
          <p:nvPr/>
        </p:nvPicPr>
        <p:blipFill>
          <a:blip r:embed="rId6" cstate="print">
            <a:alphaModFix/>
          </a:blip>
          <a:stretch>
            <a:fillRect/>
          </a:stretch>
        </p:blipFill>
        <p:spPr>
          <a:xfrm>
            <a:off x="3436905" y="14899720"/>
            <a:ext cx="155400" cy="115765"/>
          </a:xfrm>
          <a:prstGeom prst="rect">
            <a:avLst/>
          </a:prstGeom>
          <a:noFill/>
          <a:ln>
            <a:noFill/>
          </a:ln>
        </p:spPr>
      </p:pic>
      <p:sp>
        <p:nvSpPr>
          <p:cNvPr id="304" name="Google Shape;214;p13"/>
          <p:cNvSpPr/>
          <p:nvPr/>
        </p:nvSpPr>
        <p:spPr>
          <a:xfrm>
            <a:off x="2371127" y="13418454"/>
            <a:ext cx="2307301" cy="52320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8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Engineering / Product Design Module</a:t>
            </a:r>
            <a:r>
              <a:rPr lang="en-US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8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8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Mobile Phone Holder  / Photo Frame projects</a:t>
            </a:r>
            <a:endParaRPr sz="8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5" name="Left Arrow 304"/>
          <p:cNvSpPr/>
          <p:nvPr/>
        </p:nvSpPr>
        <p:spPr>
          <a:xfrm rot="10143214">
            <a:off x="1931350" y="13652161"/>
            <a:ext cx="493552" cy="183512"/>
          </a:xfrm>
          <a:prstGeom prst="leftArrow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6" name="Google Shape;214;p13"/>
          <p:cNvSpPr/>
          <p:nvPr/>
        </p:nvSpPr>
        <p:spPr>
          <a:xfrm>
            <a:off x="4788781" y="13402538"/>
            <a:ext cx="1012951" cy="5232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8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Graphics Module</a:t>
            </a:r>
            <a:r>
              <a:rPr lang="en-US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8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Shop Front project </a:t>
            </a:r>
            <a:endParaRPr sz="8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7" name="Google Shape;235;p13"/>
          <p:cNvCxnSpPr/>
          <p:nvPr/>
        </p:nvCxnSpPr>
        <p:spPr>
          <a:xfrm flipV="1">
            <a:off x="2314427" y="13899891"/>
            <a:ext cx="147416" cy="179001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310" name="Google Shape;235;p13"/>
          <p:cNvCxnSpPr/>
          <p:nvPr/>
        </p:nvCxnSpPr>
        <p:spPr>
          <a:xfrm flipV="1">
            <a:off x="3401525" y="13899891"/>
            <a:ext cx="360411" cy="207972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315" name="Google Shape;191;p13"/>
          <p:cNvSpPr txBox="1"/>
          <p:nvPr/>
        </p:nvSpPr>
        <p:spPr>
          <a:xfrm>
            <a:off x="5125190" y="14079062"/>
            <a:ext cx="915600" cy="524339"/>
          </a:xfrm>
          <a:prstGeom prst="rect">
            <a:avLst/>
          </a:prstGeom>
          <a:noFill/>
          <a:ln w="9525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1" u="sng" dirty="0">
                <a:latin typeface="Calibri"/>
                <a:ea typeface="Calibri"/>
                <a:cs typeface="Calibri"/>
                <a:sym typeface="Calibri"/>
              </a:rPr>
              <a:t>Technical Principles</a:t>
            </a:r>
            <a:endParaRPr sz="600" b="1" u="sng" dirty="0"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en-US" sz="600" dirty="0">
                <a:ea typeface="Calibri"/>
                <a:cs typeface="Calibri"/>
                <a:sym typeface="Calibri"/>
              </a:rPr>
              <a:t>Properties of plastics,  Timbers &amp; Metals</a:t>
            </a:r>
          </a:p>
        </p:txBody>
      </p:sp>
      <p:cxnSp>
        <p:nvCxnSpPr>
          <p:cNvPr id="316" name="Google Shape;235;p13"/>
          <p:cNvCxnSpPr/>
          <p:nvPr/>
        </p:nvCxnSpPr>
        <p:spPr>
          <a:xfrm flipH="1" flipV="1">
            <a:off x="5736015" y="13829096"/>
            <a:ext cx="44949" cy="257723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319" name="Google Shape;235;p13"/>
          <p:cNvCxnSpPr/>
          <p:nvPr/>
        </p:nvCxnSpPr>
        <p:spPr>
          <a:xfrm flipV="1">
            <a:off x="4082394" y="13890872"/>
            <a:ext cx="335317" cy="263113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321" name="Google Shape;235;p13"/>
          <p:cNvCxnSpPr/>
          <p:nvPr/>
        </p:nvCxnSpPr>
        <p:spPr>
          <a:xfrm>
            <a:off x="2292564" y="13232953"/>
            <a:ext cx="157864" cy="267419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323" name="Google Shape;235;p13"/>
          <p:cNvCxnSpPr/>
          <p:nvPr/>
        </p:nvCxnSpPr>
        <p:spPr>
          <a:xfrm>
            <a:off x="3836521" y="13223495"/>
            <a:ext cx="458871" cy="312048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325" name="Google Shape;235;p13"/>
          <p:cNvCxnSpPr/>
          <p:nvPr/>
        </p:nvCxnSpPr>
        <p:spPr>
          <a:xfrm flipH="1">
            <a:off x="4889535" y="13261653"/>
            <a:ext cx="106882" cy="217727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327" name="Google Shape;242;p13"/>
          <p:cNvSpPr txBox="1"/>
          <p:nvPr/>
        </p:nvSpPr>
        <p:spPr>
          <a:xfrm>
            <a:off x="3968884" y="12699131"/>
            <a:ext cx="751200" cy="521316"/>
          </a:xfrm>
          <a:prstGeom prst="rect">
            <a:avLst/>
          </a:prstGeom>
          <a:noFill/>
          <a:ln w="9525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1" u="sng" dirty="0">
                <a:latin typeface="Calibri"/>
                <a:ea typeface="Calibri"/>
                <a:cs typeface="Calibri"/>
                <a:sym typeface="Calibri"/>
              </a:rPr>
              <a:t>Designing</a:t>
            </a:r>
            <a:endParaRPr sz="6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latin typeface="Calibri"/>
                <a:ea typeface="Calibri"/>
                <a:cs typeface="Calibri"/>
                <a:sym typeface="Calibri"/>
              </a:rPr>
              <a:t>CAD – Google-sketch-up / MS Word</a:t>
            </a:r>
            <a:endParaRPr sz="600" dirty="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28" name="Google Shape;235;p13"/>
          <p:cNvCxnSpPr/>
          <p:nvPr/>
        </p:nvCxnSpPr>
        <p:spPr>
          <a:xfrm>
            <a:off x="4692222" y="13223112"/>
            <a:ext cx="214753" cy="473501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330" name="Google Shape;235;p13"/>
          <p:cNvCxnSpPr/>
          <p:nvPr/>
        </p:nvCxnSpPr>
        <p:spPr>
          <a:xfrm flipH="1">
            <a:off x="4550811" y="13224950"/>
            <a:ext cx="101467" cy="325888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332" name="Google Shape;235;p13"/>
          <p:cNvCxnSpPr/>
          <p:nvPr/>
        </p:nvCxnSpPr>
        <p:spPr>
          <a:xfrm flipH="1" flipV="1">
            <a:off x="4590851" y="13827419"/>
            <a:ext cx="557595" cy="239691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335" name="Google Shape;235;p13"/>
          <p:cNvCxnSpPr/>
          <p:nvPr/>
        </p:nvCxnSpPr>
        <p:spPr>
          <a:xfrm flipV="1">
            <a:off x="4795511" y="13792753"/>
            <a:ext cx="51248" cy="296875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337" name="Google Shape;235;p13"/>
          <p:cNvCxnSpPr/>
          <p:nvPr/>
        </p:nvCxnSpPr>
        <p:spPr>
          <a:xfrm flipV="1">
            <a:off x="4509613" y="13746844"/>
            <a:ext cx="7335" cy="340651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346" name="Google Shape;214;p13"/>
          <p:cNvSpPr/>
          <p:nvPr/>
        </p:nvSpPr>
        <p:spPr>
          <a:xfrm>
            <a:off x="8075800" y="12850362"/>
            <a:ext cx="1120449" cy="604736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sz="800" b="1" u="sng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Engineering 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US" sz="800" b="1" u="sng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Design Option</a:t>
            </a:r>
            <a:endParaRPr lang="en-US" sz="800" b="1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LED Lamp </a:t>
            </a:r>
            <a:r>
              <a:rPr lang="en-US" sz="8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</a:t>
            </a:r>
            <a:endParaRPr sz="8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0" name="Google Shape;214;p13"/>
          <p:cNvSpPr/>
          <p:nvPr/>
        </p:nvSpPr>
        <p:spPr>
          <a:xfrm>
            <a:off x="3017100" y="12472874"/>
            <a:ext cx="810119" cy="410199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Mechanisms </a:t>
            </a:r>
            <a:endParaRPr sz="8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214;p13"/>
          <p:cNvSpPr/>
          <p:nvPr/>
        </p:nvSpPr>
        <p:spPr>
          <a:xfrm>
            <a:off x="5668231" y="12697339"/>
            <a:ext cx="756151" cy="410199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Control: BBC </a:t>
            </a:r>
            <a:r>
              <a:rPr lang="en-US" sz="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Microbit</a:t>
            </a:r>
            <a:endParaRPr sz="8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2" name="Google Shape;214;p13"/>
          <p:cNvSpPr/>
          <p:nvPr/>
        </p:nvSpPr>
        <p:spPr>
          <a:xfrm>
            <a:off x="7126851" y="11144471"/>
            <a:ext cx="1120449" cy="604736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sz="800" b="1" u="sng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Engineering 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US" sz="800" b="1" u="sng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Design Option</a:t>
            </a:r>
            <a:endParaRPr lang="en-US" sz="800" b="1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Furniture Design</a:t>
            </a:r>
            <a:endParaRPr sz="8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" name="Google Shape;259;p13"/>
          <p:cNvSpPr txBox="1"/>
          <p:nvPr/>
        </p:nvSpPr>
        <p:spPr>
          <a:xfrm>
            <a:off x="6235154" y="11860956"/>
            <a:ext cx="841200" cy="665943"/>
          </a:xfrm>
          <a:prstGeom prst="rect">
            <a:avLst/>
          </a:prstGeom>
          <a:noFill/>
          <a:ln w="9525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1" u="sng" dirty="0">
                <a:latin typeface="Calibri"/>
                <a:ea typeface="Calibri"/>
                <a:cs typeface="Calibri"/>
                <a:sym typeface="Calibri"/>
              </a:rPr>
              <a:t>Technical Principles</a:t>
            </a:r>
            <a:endParaRPr sz="6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dirty="0">
                <a:latin typeface="Calibri"/>
                <a:ea typeface="Calibri"/>
                <a:cs typeface="Calibri"/>
                <a:sym typeface="Calibri"/>
              </a:rPr>
              <a:t>Embedded intelligence – control using input sensors &amp; output devices &amp; microcontrollers</a:t>
            </a:r>
            <a:endParaRPr sz="6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2" name="Google Shape;265;p13"/>
          <p:cNvSpPr txBox="1"/>
          <p:nvPr/>
        </p:nvSpPr>
        <p:spPr>
          <a:xfrm>
            <a:off x="7019849" y="12581929"/>
            <a:ext cx="721924" cy="621900"/>
          </a:xfrm>
          <a:prstGeom prst="rect">
            <a:avLst/>
          </a:prstGeom>
          <a:noFill/>
          <a:ln w="9525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1" u="sng" dirty="0">
                <a:latin typeface="Calibri"/>
                <a:ea typeface="Calibri"/>
                <a:cs typeface="Calibri"/>
                <a:sym typeface="Calibri"/>
              </a:rPr>
              <a:t>Designing</a:t>
            </a:r>
            <a:endParaRPr sz="6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dirty="0">
                <a:latin typeface="Calibri"/>
                <a:ea typeface="Calibri"/>
                <a:cs typeface="Calibri"/>
                <a:sym typeface="Calibri"/>
              </a:rPr>
              <a:t>Using the influence of past &amp; present designers</a:t>
            </a:r>
            <a:endParaRPr sz="600" dirty="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89" name="Google Shape;277;p13"/>
          <p:cNvCxnSpPr/>
          <p:nvPr/>
        </p:nvCxnSpPr>
        <p:spPr>
          <a:xfrm flipV="1">
            <a:off x="6141539" y="12465929"/>
            <a:ext cx="139241" cy="243827"/>
          </a:xfrm>
          <a:prstGeom prst="straightConnector1">
            <a:avLst/>
          </a:prstGeom>
          <a:noFill/>
          <a:ln w="1905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86" name="Google Shape;275;p13"/>
          <p:cNvCxnSpPr/>
          <p:nvPr/>
        </p:nvCxnSpPr>
        <p:spPr>
          <a:xfrm>
            <a:off x="6917392" y="10956029"/>
            <a:ext cx="293935" cy="263131"/>
          </a:xfrm>
          <a:prstGeom prst="straightConnector1">
            <a:avLst/>
          </a:prstGeom>
          <a:noFill/>
          <a:ln w="1905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370" name="Google Shape;277;p13"/>
          <p:cNvCxnSpPr>
            <a:stCxn id="346" idx="1"/>
          </p:cNvCxnSpPr>
          <p:nvPr/>
        </p:nvCxnSpPr>
        <p:spPr>
          <a:xfrm flipH="1" flipV="1">
            <a:off x="7671052" y="13111966"/>
            <a:ext cx="404748" cy="40764"/>
          </a:xfrm>
          <a:prstGeom prst="straightConnector1">
            <a:avLst/>
          </a:prstGeom>
          <a:noFill/>
          <a:ln w="1905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372" name="Google Shape;277;p13"/>
          <p:cNvCxnSpPr/>
          <p:nvPr/>
        </p:nvCxnSpPr>
        <p:spPr>
          <a:xfrm>
            <a:off x="8017081" y="12418769"/>
            <a:ext cx="274053" cy="463083"/>
          </a:xfrm>
          <a:prstGeom prst="straightConnector1">
            <a:avLst/>
          </a:prstGeom>
          <a:noFill/>
          <a:ln w="1905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390" name="Google Shape;277;p13"/>
          <p:cNvCxnSpPr/>
          <p:nvPr/>
        </p:nvCxnSpPr>
        <p:spPr>
          <a:xfrm flipH="1">
            <a:off x="8193795" y="11166647"/>
            <a:ext cx="201090" cy="496372"/>
          </a:xfrm>
          <a:prstGeom prst="straightConnector1">
            <a:avLst/>
          </a:prstGeom>
          <a:noFill/>
          <a:ln w="1905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472" name="Google Shape;265;p13"/>
          <p:cNvSpPr txBox="1"/>
          <p:nvPr/>
        </p:nvSpPr>
        <p:spPr>
          <a:xfrm>
            <a:off x="8526399" y="13924463"/>
            <a:ext cx="721924" cy="676056"/>
          </a:xfrm>
          <a:prstGeom prst="rect">
            <a:avLst/>
          </a:prstGeom>
          <a:noFill/>
          <a:ln w="9525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1" u="sng" dirty="0">
                <a:latin typeface="Calibri"/>
                <a:ea typeface="Calibri"/>
                <a:cs typeface="Calibri"/>
                <a:sym typeface="Calibri"/>
              </a:rPr>
              <a:t>Designing</a:t>
            </a:r>
            <a:endParaRPr sz="6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dirty="0">
                <a:latin typeface="Calibri"/>
                <a:ea typeface="Calibri"/>
                <a:cs typeface="Calibri"/>
                <a:sym typeface="Calibri"/>
              </a:rPr>
              <a:t>Using CAD (MS Word Vs isometric rendered drawing  </a:t>
            </a:r>
            <a:endParaRPr sz="600" dirty="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83" name="Google Shape;277;p13"/>
          <p:cNvCxnSpPr/>
          <p:nvPr/>
        </p:nvCxnSpPr>
        <p:spPr>
          <a:xfrm flipH="1" flipV="1">
            <a:off x="9081470" y="13036718"/>
            <a:ext cx="11151" cy="887745"/>
          </a:xfrm>
          <a:prstGeom prst="straightConnector1">
            <a:avLst/>
          </a:prstGeom>
          <a:noFill/>
          <a:ln w="1905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491" name="Google Shape;274;p13"/>
          <p:cNvSpPr txBox="1"/>
          <p:nvPr/>
        </p:nvSpPr>
        <p:spPr>
          <a:xfrm>
            <a:off x="6364170" y="10381929"/>
            <a:ext cx="895683" cy="561756"/>
          </a:xfrm>
          <a:prstGeom prst="rect">
            <a:avLst/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1" u="sng" dirty="0">
                <a:latin typeface="Calibri"/>
                <a:ea typeface="Calibri"/>
                <a:cs typeface="Calibri"/>
                <a:sym typeface="Calibri"/>
              </a:rPr>
              <a:t>Making</a:t>
            </a:r>
            <a:endParaRPr sz="6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dirty="0">
                <a:latin typeface="Calibri"/>
                <a:ea typeface="Calibri"/>
                <a:cs typeface="Calibri"/>
                <a:sym typeface="Calibri"/>
              </a:rPr>
              <a:t>Card engineering &amp; use laser cutters / CNC vinyl cutters</a:t>
            </a:r>
            <a:endParaRPr sz="600" dirty="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92" name="Google Shape;275;p13"/>
          <p:cNvCxnSpPr/>
          <p:nvPr/>
        </p:nvCxnSpPr>
        <p:spPr>
          <a:xfrm flipH="1">
            <a:off x="7942000" y="10904207"/>
            <a:ext cx="104478" cy="314953"/>
          </a:xfrm>
          <a:prstGeom prst="straightConnector1">
            <a:avLst/>
          </a:prstGeom>
          <a:noFill/>
          <a:ln w="1905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94" name="Google Shape;275;p13"/>
          <p:cNvCxnSpPr/>
          <p:nvPr/>
        </p:nvCxnSpPr>
        <p:spPr>
          <a:xfrm>
            <a:off x="6082816" y="11022629"/>
            <a:ext cx="1110746" cy="288037"/>
          </a:xfrm>
          <a:prstGeom prst="straightConnector1">
            <a:avLst/>
          </a:prstGeom>
          <a:noFill/>
          <a:ln w="1905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514" name="Straight Connector 513">
            <a:extLst>
              <a:ext uri="{FF2B5EF4-FFF2-40B4-BE49-F238E27FC236}">
                <a16:creationId xmlns:a16="http://schemas.microsoft.com/office/drawing/2014/main" id="{8BF7C345-27EA-DF46-A792-BF8A46A9E3A4}"/>
              </a:ext>
            </a:extLst>
          </p:cNvPr>
          <p:cNvCxnSpPr>
            <a:cxnSpLocks/>
          </p:cNvCxnSpPr>
          <p:nvPr/>
        </p:nvCxnSpPr>
        <p:spPr>
          <a:xfrm flipV="1">
            <a:off x="2073519" y="9411918"/>
            <a:ext cx="104607" cy="28588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6" name="TextBox 515">
            <a:extLst>
              <a:ext uri="{FF2B5EF4-FFF2-40B4-BE49-F238E27FC236}">
                <a16:creationId xmlns:a16="http://schemas.microsoft.com/office/drawing/2014/main" id="{342F7AAD-435C-564F-8D2A-C3F160D7A646}"/>
              </a:ext>
            </a:extLst>
          </p:cNvPr>
          <p:cNvSpPr txBox="1"/>
          <p:nvPr/>
        </p:nvSpPr>
        <p:spPr>
          <a:xfrm>
            <a:off x="2482893" y="9754224"/>
            <a:ext cx="956655" cy="1039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 RO38 </a:t>
            </a:r>
          </a:p>
          <a:p>
            <a:r>
              <a:rPr lang="en-GB" sz="800" b="1" dirty="0"/>
              <a:t>How manufacturing considerations affect design </a:t>
            </a:r>
            <a:r>
              <a:rPr lang="en-GB" dirty="0"/>
              <a:t>	</a:t>
            </a:r>
          </a:p>
        </p:txBody>
      </p:sp>
      <p:sp>
        <p:nvSpPr>
          <p:cNvPr id="517" name="TextBox 516">
            <a:extLst>
              <a:ext uri="{FF2B5EF4-FFF2-40B4-BE49-F238E27FC236}">
                <a16:creationId xmlns:a16="http://schemas.microsoft.com/office/drawing/2014/main" id="{342F7AAD-435C-564F-8D2A-C3F160D7A646}"/>
              </a:ext>
            </a:extLst>
          </p:cNvPr>
          <p:cNvSpPr txBox="1"/>
          <p:nvPr/>
        </p:nvSpPr>
        <p:spPr>
          <a:xfrm>
            <a:off x="3244477" y="9832592"/>
            <a:ext cx="956655" cy="916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RO38</a:t>
            </a:r>
          </a:p>
          <a:p>
            <a:r>
              <a:rPr lang="en-GB" sz="800" b="1" dirty="0"/>
              <a:t> Influences on engineering product design </a:t>
            </a:r>
            <a:r>
              <a:rPr lang="en-GB" dirty="0"/>
              <a:t>	</a:t>
            </a:r>
          </a:p>
        </p:txBody>
      </p:sp>
      <p:sp>
        <p:nvSpPr>
          <p:cNvPr id="519" name="TextBox 518">
            <a:extLst>
              <a:ext uri="{FF2B5EF4-FFF2-40B4-BE49-F238E27FC236}">
                <a16:creationId xmlns:a16="http://schemas.microsoft.com/office/drawing/2014/main" id="{342F7AAD-435C-564F-8D2A-C3F160D7A646}"/>
              </a:ext>
            </a:extLst>
          </p:cNvPr>
          <p:cNvSpPr txBox="1"/>
          <p:nvPr/>
        </p:nvSpPr>
        <p:spPr>
          <a:xfrm>
            <a:off x="4732381" y="9773277"/>
            <a:ext cx="956655" cy="670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RO38 </a:t>
            </a:r>
          </a:p>
          <a:p>
            <a:r>
              <a:rPr lang="en-GB" sz="800" b="1" dirty="0"/>
              <a:t>Working drawings </a:t>
            </a:r>
            <a:r>
              <a:rPr lang="en-GB" dirty="0"/>
              <a:t>	</a:t>
            </a:r>
          </a:p>
        </p:txBody>
      </p:sp>
      <p:sp>
        <p:nvSpPr>
          <p:cNvPr id="520" name="TextBox 519">
            <a:extLst>
              <a:ext uri="{FF2B5EF4-FFF2-40B4-BE49-F238E27FC236}">
                <a16:creationId xmlns:a16="http://schemas.microsoft.com/office/drawing/2014/main" id="{342F7AAD-435C-564F-8D2A-C3F160D7A646}"/>
              </a:ext>
            </a:extLst>
          </p:cNvPr>
          <p:cNvSpPr txBox="1"/>
          <p:nvPr/>
        </p:nvSpPr>
        <p:spPr>
          <a:xfrm>
            <a:off x="5586364" y="9737035"/>
            <a:ext cx="956655" cy="355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b="1" dirty="0"/>
              <a:t>RO38 Ease of Manufacturing</a:t>
            </a:r>
            <a:endParaRPr lang="en-US" sz="800" dirty="0"/>
          </a:p>
        </p:txBody>
      </p:sp>
      <p:sp>
        <p:nvSpPr>
          <p:cNvPr id="523" name="Left Arrow 522"/>
          <p:cNvSpPr/>
          <p:nvPr/>
        </p:nvSpPr>
        <p:spPr>
          <a:xfrm rot="4504020">
            <a:off x="992558" y="10635928"/>
            <a:ext cx="782050" cy="164659"/>
          </a:xfrm>
          <a:prstGeom prst="leftArrow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27" name="Straight Connector 526">
            <a:extLst>
              <a:ext uri="{FF2B5EF4-FFF2-40B4-BE49-F238E27FC236}">
                <a16:creationId xmlns:a16="http://schemas.microsoft.com/office/drawing/2014/main" id="{8BF7C345-27EA-DF46-A792-BF8A46A9E3A4}"/>
              </a:ext>
            </a:extLst>
          </p:cNvPr>
          <p:cNvCxnSpPr>
            <a:cxnSpLocks/>
          </p:cNvCxnSpPr>
          <p:nvPr/>
        </p:nvCxnSpPr>
        <p:spPr>
          <a:xfrm flipV="1">
            <a:off x="2930237" y="9517398"/>
            <a:ext cx="104607" cy="28588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" name="Straight Connector 527">
            <a:extLst>
              <a:ext uri="{FF2B5EF4-FFF2-40B4-BE49-F238E27FC236}">
                <a16:creationId xmlns:a16="http://schemas.microsoft.com/office/drawing/2014/main" id="{8BF7C345-27EA-DF46-A792-BF8A46A9E3A4}"/>
              </a:ext>
            </a:extLst>
          </p:cNvPr>
          <p:cNvCxnSpPr>
            <a:cxnSpLocks/>
          </p:cNvCxnSpPr>
          <p:nvPr/>
        </p:nvCxnSpPr>
        <p:spPr>
          <a:xfrm flipV="1">
            <a:off x="3662628" y="9527067"/>
            <a:ext cx="104607" cy="28588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9" name="Straight Connector 528">
            <a:extLst>
              <a:ext uri="{FF2B5EF4-FFF2-40B4-BE49-F238E27FC236}">
                <a16:creationId xmlns:a16="http://schemas.microsoft.com/office/drawing/2014/main" id="{8BF7C345-27EA-DF46-A792-BF8A46A9E3A4}"/>
              </a:ext>
            </a:extLst>
          </p:cNvPr>
          <p:cNvCxnSpPr>
            <a:cxnSpLocks/>
          </p:cNvCxnSpPr>
          <p:nvPr/>
        </p:nvCxnSpPr>
        <p:spPr>
          <a:xfrm flipV="1">
            <a:off x="4904793" y="9621225"/>
            <a:ext cx="44998" cy="15493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Straight Connector 529">
            <a:extLst>
              <a:ext uri="{FF2B5EF4-FFF2-40B4-BE49-F238E27FC236}">
                <a16:creationId xmlns:a16="http://schemas.microsoft.com/office/drawing/2014/main" id="{8BF7C345-27EA-DF46-A792-BF8A46A9E3A4}"/>
              </a:ext>
            </a:extLst>
          </p:cNvPr>
          <p:cNvCxnSpPr>
            <a:cxnSpLocks/>
          </p:cNvCxnSpPr>
          <p:nvPr/>
        </p:nvCxnSpPr>
        <p:spPr>
          <a:xfrm flipH="1" flipV="1">
            <a:off x="5315905" y="9513115"/>
            <a:ext cx="340624" cy="33931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Straight Connector 535">
            <a:extLst>
              <a:ext uri="{FF2B5EF4-FFF2-40B4-BE49-F238E27FC236}">
                <a16:creationId xmlns:a16="http://schemas.microsoft.com/office/drawing/2014/main" id="{8BF7C345-27EA-DF46-A792-BF8A46A9E3A4}"/>
              </a:ext>
            </a:extLst>
          </p:cNvPr>
          <p:cNvCxnSpPr>
            <a:cxnSpLocks/>
          </p:cNvCxnSpPr>
          <p:nvPr/>
        </p:nvCxnSpPr>
        <p:spPr>
          <a:xfrm flipV="1">
            <a:off x="2488587" y="7366995"/>
            <a:ext cx="457588" cy="27592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8" name="Straight Connector 537">
            <a:extLst>
              <a:ext uri="{FF2B5EF4-FFF2-40B4-BE49-F238E27FC236}">
                <a16:creationId xmlns:a16="http://schemas.microsoft.com/office/drawing/2014/main" id="{8BF7C345-27EA-DF46-A792-BF8A46A9E3A4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6554684" y="6414671"/>
            <a:ext cx="100433" cy="40666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" name="Straight Connector 539">
            <a:extLst>
              <a:ext uri="{FF2B5EF4-FFF2-40B4-BE49-F238E27FC236}">
                <a16:creationId xmlns:a16="http://schemas.microsoft.com/office/drawing/2014/main" id="{678CCBEC-9EFB-B247-8355-3436510655BE}"/>
              </a:ext>
            </a:extLst>
          </p:cNvPr>
          <p:cNvCxnSpPr>
            <a:cxnSpLocks/>
            <a:stCxn id="33" idx="0"/>
          </p:cNvCxnSpPr>
          <p:nvPr/>
        </p:nvCxnSpPr>
        <p:spPr>
          <a:xfrm flipV="1">
            <a:off x="6959103" y="7341330"/>
            <a:ext cx="401620" cy="39529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8" name="Straight Connector 547">
            <a:extLst>
              <a:ext uri="{FF2B5EF4-FFF2-40B4-BE49-F238E27FC236}">
                <a16:creationId xmlns:a16="http://schemas.microsoft.com/office/drawing/2014/main" id="{678CCBEC-9EFB-B247-8355-3436510655BE}"/>
              </a:ext>
            </a:extLst>
          </p:cNvPr>
          <p:cNvCxnSpPr>
            <a:cxnSpLocks/>
            <a:stCxn id="35" idx="2"/>
            <a:endCxn id="11" idx="0"/>
          </p:cNvCxnSpPr>
          <p:nvPr/>
        </p:nvCxnSpPr>
        <p:spPr>
          <a:xfrm>
            <a:off x="5029769" y="6419067"/>
            <a:ext cx="823288" cy="41018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8" name="Group 267"/>
          <p:cNvGrpSpPr/>
          <p:nvPr/>
        </p:nvGrpSpPr>
        <p:grpSpPr>
          <a:xfrm>
            <a:off x="1402281" y="9051263"/>
            <a:ext cx="718722" cy="511512"/>
            <a:chOff x="1098022" y="7688229"/>
            <a:chExt cx="718722" cy="511512"/>
          </a:xfrm>
        </p:grpSpPr>
        <p:pic>
          <p:nvPicPr>
            <p:cNvPr id="550" name="Picture 549" descr="Ship, Boat, Silhouette, Maritime, Nautical, Vessel - Png Vehículos  Marítimos Vector, Transparent Png - vhv"/>
            <p:cNvPicPr/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0" b="100000" l="9442" r="89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022" y="7688229"/>
              <a:ext cx="718722" cy="51151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2" name="TextBox 121"/>
            <p:cNvSpPr txBox="1"/>
            <p:nvPr/>
          </p:nvSpPr>
          <p:spPr>
            <a:xfrm>
              <a:off x="1261062" y="7922632"/>
              <a:ext cx="441286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b="1" dirty="0">
                  <a:solidFill>
                    <a:schemeClr val="bg1"/>
                  </a:solidFill>
                </a:rPr>
                <a:t>R039</a:t>
              </a:r>
            </a:p>
          </p:txBody>
        </p:sp>
      </p:grpSp>
      <p:grpSp>
        <p:nvGrpSpPr>
          <p:cNvPr id="575" name="Group 574"/>
          <p:cNvGrpSpPr/>
          <p:nvPr/>
        </p:nvGrpSpPr>
        <p:grpSpPr>
          <a:xfrm>
            <a:off x="7031662" y="6783493"/>
            <a:ext cx="718722" cy="511512"/>
            <a:chOff x="1098022" y="7688229"/>
            <a:chExt cx="718722" cy="511512"/>
          </a:xfrm>
        </p:grpSpPr>
        <p:pic>
          <p:nvPicPr>
            <p:cNvPr id="576" name="Picture 575" descr="Ship, Boat, Silhouette, Maritime, Nautical, Vessel - Png Vehículos  Marítimos Vector, Transparent Png - vhv"/>
            <p:cNvPicPr/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0" b="100000" l="9442" r="89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022" y="7688229"/>
              <a:ext cx="718722" cy="51151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77" name="TextBox 576"/>
            <p:cNvSpPr txBox="1"/>
            <p:nvPr/>
          </p:nvSpPr>
          <p:spPr>
            <a:xfrm>
              <a:off x="1261062" y="7922632"/>
              <a:ext cx="441286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b="1" dirty="0">
                  <a:solidFill>
                    <a:schemeClr val="bg1"/>
                  </a:solidFill>
                </a:rPr>
                <a:t>RO40</a:t>
              </a:r>
            </a:p>
          </p:txBody>
        </p:sp>
      </p:grpSp>
      <p:cxnSp>
        <p:nvCxnSpPr>
          <p:cNvPr id="608" name="Straight Connector 607">
            <a:extLst>
              <a:ext uri="{FF2B5EF4-FFF2-40B4-BE49-F238E27FC236}">
                <a16:creationId xmlns:a16="http://schemas.microsoft.com/office/drawing/2014/main" id="{CA091A1F-D9EF-0744-99FC-2C3CE45A8258}"/>
              </a:ext>
            </a:extLst>
          </p:cNvPr>
          <p:cNvCxnSpPr>
            <a:cxnSpLocks/>
          </p:cNvCxnSpPr>
          <p:nvPr/>
        </p:nvCxnSpPr>
        <p:spPr>
          <a:xfrm flipH="1">
            <a:off x="1795754" y="5891241"/>
            <a:ext cx="236906" cy="85424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TextBox 277"/>
          <p:cNvSpPr txBox="1"/>
          <p:nvPr/>
        </p:nvSpPr>
        <p:spPr>
          <a:xfrm>
            <a:off x="1864953" y="565000"/>
            <a:ext cx="3477947" cy="423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          </a:t>
            </a:r>
            <a:r>
              <a:rPr lang="en-GB" i="1" dirty="0">
                <a:solidFill>
                  <a:schemeClr val="accent1"/>
                </a:solidFill>
              </a:rPr>
              <a:t>Curriculum Map </a:t>
            </a:r>
          </a:p>
        </p:txBody>
      </p:sp>
      <p:pic>
        <p:nvPicPr>
          <p:cNvPr id="609" name="Picture 608" descr="john spendluffe icon for reports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108" y="-168339"/>
            <a:ext cx="1102853" cy="1234271"/>
          </a:xfrm>
          <a:prstGeom prst="rect">
            <a:avLst/>
          </a:prstGeom>
          <a:noFill/>
          <a:ln>
            <a:noFill/>
          </a:ln>
        </p:spPr>
      </p:pic>
      <p:sp>
        <p:nvSpPr>
          <p:cNvPr id="280" name="TextBox 279"/>
          <p:cNvSpPr txBox="1"/>
          <p:nvPr/>
        </p:nvSpPr>
        <p:spPr>
          <a:xfrm>
            <a:off x="8329806" y="906114"/>
            <a:ext cx="822083" cy="423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JSTC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90651" y="13500155"/>
            <a:ext cx="1373948" cy="700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kern="0" dirty="0">
                <a:solidFill>
                  <a:srgbClr val="FFFF00"/>
                </a:solidFill>
                <a:ea typeface="Calibri"/>
                <a:cs typeface="Calibri"/>
                <a:sym typeface="Calibri"/>
              </a:rPr>
              <a:t>Options</a:t>
            </a:r>
            <a:r>
              <a:rPr lang="en-US" sz="900" kern="0" dirty="0">
                <a:solidFill>
                  <a:srgbClr val="FFFF00"/>
                </a:solidFill>
                <a:ea typeface="Calibri"/>
                <a:cs typeface="Calibri"/>
                <a:sym typeface="Calibri"/>
              </a:rPr>
              <a:t> – </a:t>
            </a:r>
            <a:r>
              <a:rPr lang="en-US" sz="800" b="1" i="1" kern="0" dirty="0">
                <a:solidFill>
                  <a:srgbClr val="FFFF00"/>
                </a:solidFill>
                <a:ea typeface="Calibri"/>
                <a:cs typeface="Calibri"/>
                <a:sym typeface="Calibri"/>
              </a:rPr>
              <a:t>Cambridge Nationals </a:t>
            </a:r>
            <a:r>
              <a:rPr lang="en-US" sz="900" kern="0" dirty="0">
                <a:solidFill>
                  <a:srgbClr val="FFFF00"/>
                </a:solidFill>
                <a:ea typeface="Calibri"/>
                <a:cs typeface="Calibri"/>
                <a:sym typeface="Calibri"/>
              </a:rPr>
              <a:t>- </a:t>
            </a:r>
            <a:r>
              <a:rPr lang="en-US" sz="900" b="1" kern="0" dirty="0">
                <a:solidFill>
                  <a:srgbClr val="FFFF00"/>
                </a:solidFill>
                <a:ea typeface="Calibri"/>
                <a:cs typeface="Calibri"/>
                <a:sym typeface="Calibri"/>
              </a:rPr>
              <a:t>Engineering</a:t>
            </a:r>
          </a:p>
          <a:p>
            <a:endParaRPr lang="en-GB" dirty="0"/>
          </a:p>
        </p:txBody>
      </p:sp>
      <p:cxnSp>
        <p:nvCxnSpPr>
          <p:cNvPr id="311" name="Google Shape;277;p13"/>
          <p:cNvCxnSpPr/>
          <p:nvPr/>
        </p:nvCxnSpPr>
        <p:spPr>
          <a:xfrm flipH="1" flipV="1">
            <a:off x="5740257" y="13074885"/>
            <a:ext cx="133341" cy="399198"/>
          </a:xfrm>
          <a:prstGeom prst="straightConnector1">
            <a:avLst/>
          </a:prstGeom>
          <a:noFill/>
          <a:ln w="1905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320" name="Google Shape;277;p13"/>
          <p:cNvCxnSpPr/>
          <p:nvPr/>
        </p:nvCxnSpPr>
        <p:spPr>
          <a:xfrm flipH="1" flipV="1">
            <a:off x="8383733" y="13422536"/>
            <a:ext cx="11152" cy="597558"/>
          </a:xfrm>
          <a:prstGeom prst="straightConnector1">
            <a:avLst/>
          </a:prstGeom>
          <a:noFill/>
          <a:ln w="1905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473" name="Google Shape;262;p13"/>
          <p:cNvSpPr txBox="1"/>
          <p:nvPr/>
        </p:nvSpPr>
        <p:spPr>
          <a:xfrm>
            <a:off x="8373460" y="10449863"/>
            <a:ext cx="439734" cy="7080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1" u="sng" dirty="0">
                <a:latin typeface="Calibri"/>
                <a:ea typeface="Calibri"/>
                <a:cs typeface="Calibri"/>
                <a:sym typeface="Calibri"/>
              </a:rPr>
              <a:t>Making</a:t>
            </a:r>
            <a:endParaRPr sz="6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dirty="0">
                <a:latin typeface="Calibri"/>
                <a:ea typeface="Calibri"/>
                <a:cs typeface="Calibri"/>
                <a:sym typeface="Calibri"/>
              </a:rPr>
              <a:t>joints </a:t>
            </a:r>
            <a:endParaRPr sz="6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dirty="0">
                <a:latin typeface="Calibri"/>
                <a:ea typeface="Calibri"/>
                <a:cs typeface="Calibri"/>
                <a:sym typeface="Calibri"/>
              </a:rPr>
              <a:t>/ Styrofoam modeling</a:t>
            </a:r>
            <a:endParaRPr sz="6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4" name="Google Shape;214;p13"/>
          <p:cNvSpPr/>
          <p:nvPr/>
        </p:nvSpPr>
        <p:spPr>
          <a:xfrm>
            <a:off x="8166825" y="11916884"/>
            <a:ext cx="1120449" cy="604736"/>
          </a:xfrm>
          <a:prstGeom prst="roundRect">
            <a:avLst>
              <a:gd name="adj" fmla="val 16667"/>
            </a:avLst>
          </a:prstGeom>
          <a:solidFill>
            <a:srgbClr val="F88CE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8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Engineering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8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Option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Pop rivet box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6" name="Google Shape;214;p13"/>
          <p:cNvSpPr/>
          <p:nvPr/>
        </p:nvSpPr>
        <p:spPr>
          <a:xfrm>
            <a:off x="5357259" y="11144471"/>
            <a:ext cx="1120449" cy="604736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8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Engineering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8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Option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Phone Holder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Google Shape;214;p13"/>
          <p:cNvSpPr/>
          <p:nvPr/>
        </p:nvSpPr>
        <p:spPr>
          <a:xfrm>
            <a:off x="4061536" y="11138329"/>
            <a:ext cx="1120449" cy="604736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8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Engineering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8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Option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8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Drawing &amp; CAD skills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Google Shape;214;p13"/>
          <p:cNvSpPr/>
          <p:nvPr/>
        </p:nvSpPr>
        <p:spPr>
          <a:xfrm>
            <a:off x="2823163" y="11126187"/>
            <a:ext cx="1120449" cy="604736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8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Engineering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8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Option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Unit (1) preparation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33" name="Group 332"/>
          <p:cNvGrpSpPr/>
          <p:nvPr/>
        </p:nvGrpSpPr>
        <p:grpSpPr>
          <a:xfrm>
            <a:off x="2107590" y="9022415"/>
            <a:ext cx="718722" cy="511512"/>
            <a:chOff x="1098022" y="7688229"/>
            <a:chExt cx="718722" cy="511512"/>
          </a:xfrm>
        </p:grpSpPr>
        <p:pic>
          <p:nvPicPr>
            <p:cNvPr id="334" name="Picture 333" descr="Ship, Boat, Silhouette, Maritime, Nautical, Vessel - Png Vehículos  Marítimos Vector, Transparent Png - vhv"/>
            <p:cNvPicPr/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0" b="100000" l="9442" r="89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022" y="7688229"/>
              <a:ext cx="718722" cy="51151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36" name="TextBox 335"/>
            <p:cNvSpPr txBox="1"/>
            <p:nvPr/>
          </p:nvSpPr>
          <p:spPr>
            <a:xfrm>
              <a:off x="1261062" y="7922632"/>
              <a:ext cx="441286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b="1" dirty="0">
                  <a:solidFill>
                    <a:schemeClr val="bg1"/>
                  </a:solidFill>
                </a:rPr>
                <a:t>R039</a:t>
              </a:r>
            </a:p>
          </p:txBody>
        </p:sp>
      </p:grpSp>
      <p:grpSp>
        <p:nvGrpSpPr>
          <p:cNvPr id="338" name="Group 337"/>
          <p:cNvGrpSpPr/>
          <p:nvPr/>
        </p:nvGrpSpPr>
        <p:grpSpPr>
          <a:xfrm>
            <a:off x="2916580" y="9021533"/>
            <a:ext cx="718722" cy="511512"/>
            <a:chOff x="1098022" y="7688229"/>
            <a:chExt cx="718722" cy="511512"/>
          </a:xfrm>
        </p:grpSpPr>
        <p:pic>
          <p:nvPicPr>
            <p:cNvPr id="339" name="Picture 338" descr="Ship, Boat, Silhouette, Maritime, Nautical, Vessel - Png Vehículos  Marítimos Vector, Transparent Png - vhv"/>
            <p:cNvPicPr/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0" b="100000" l="9442" r="89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022" y="7688229"/>
              <a:ext cx="718722" cy="51151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40" name="TextBox 339"/>
            <p:cNvSpPr txBox="1"/>
            <p:nvPr/>
          </p:nvSpPr>
          <p:spPr>
            <a:xfrm>
              <a:off x="1261062" y="7922632"/>
              <a:ext cx="441286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b="1" dirty="0">
                  <a:solidFill>
                    <a:schemeClr val="bg1"/>
                  </a:solidFill>
                </a:rPr>
                <a:t>R039</a:t>
              </a:r>
            </a:p>
          </p:txBody>
        </p:sp>
      </p:grpSp>
      <p:grpSp>
        <p:nvGrpSpPr>
          <p:cNvPr id="341" name="Group 340"/>
          <p:cNvGrpSpPr/>
          <p:nvPr/>
        </p:nvGrpSpPr>
        <p:grpSpPr>
          <a:xfrm>
            <a:off x="3659307" y="9023246"/>
            <a:ext cx="718722" cy="511512"/>
            <a:chOff x="1098022" y="7688229"/>
            <a:chExt cx="718722" cy="511512"/>
          </a:xfrm>
        </p:grpSpPr>
        <p:pic>
          <p:nvPicPr>
            <p:cNvPr id="342" name="Picture 341" descr="Ship, Boat, Silhouette, Maritime, Nautical, Vessel - Png Vehículos  Marítimos Vector, Transparent Png - vhv"/>
            <p:cNvPicPr/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0" b="100000" l="9442" r="89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022" y="7688229"/>
              <a:ext cx="718722" cy="51151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43" name="TextBox 342"/>
            <p:cNvSpPr txBox="1"/>
            <p:nvPr/>
          </p:nvSpPr>
          <p:spPr>
            <a:xfrm>
              <a:off x="1261062" y="7922632"/>
              <a:ext cx="441286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b="1" dirty="0">
                  <a:solidFill>
                    <a:schemeClr val="bg1"/>
                  </a:solidFill>
                </a:rPr>
                <a:t>R039</a:t>
              </a:r>
            </a:p>
          </p:txBody>
        </p:sp>
      </p:grpSp>
      <p:grpSp>
        <p:nvGrpSpPr>
          <p:cNvPr id="344" name="Group 343"/>
          <p:cNvGrpSpPr/>
          <p:nvPr/>
        </p:nvGrpSpPr>
        <p:grpSpPr>
          <a:xfrm>
            <a:off x="4468297" y="9040571"/>
            <a:ext cx="718722" cy="511512"/>
            <a:chOff x="1098022" y="7688229"/>
            <a:chExt cx="718722" cy="511512"/>
          </a:xfrm>
        </p:grpSpPr>
        <p:pic>
          <p:nvPicPr>
            <p:cNvPr id="345" name="Picture 344" descr="Ship, Boat, Silhouette, Maritime, Nautical, Vessel - Png Vehículos  Marítimos Vector, Transparent Png - vhv"/>
            <p:cNvPicPr/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0" b="100000" l="9442" r="89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022" y="7688229"/>
              <a:ext cx="718722" cy="51151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47" name="TextBox 346"/>
            <p:cNvSpPr txBox="1"/>
            <p:nvPr/>
          </p:nvSpPr>
          <p:spPr>
            <a:xfrm>
              <a:off x="1261062" y="7922632"/>
              <a:ext cx="441286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b="1" dirty="0">
                  <a:solidFill>
                    <a:schemeClr val="bg1"/>
                  </a:solidFill>
                </a:rPr>
                <a:t>R039</a:t>
              </a:r>
            </a:p>
          </p:txBody>
        </p:sp>
      </p:grpSp>
      <p:grpSp>
        <p:nvGrpSpPr>
          <p:cNvPr id="357" name="Group 356"/>
          <p:cNvGrpSpPr/>
          <p:nvPr/>
        </p:nvGrpSpPr>
        <p:grpSpPr>
          <a:xfrm>
            <a:off x="8050964" y="8567202"/>
            <a:ext cx="718722" cy="511512"/>
            <a:chOff x="1098022" y="7688229"/>
            <a:chExt cx="718722" cy="511512"/>
          </a:xfrm>
        </p:grpSpPr>
        <p:pic>
          <p:nvPicPr>
            <p:cNvPr id="358" name="Picture 357" descr="Ship, Boat, Silhouette, Maritime, Nautical, Vessel - Png Vehículos  Marítimos Vector, Transparent Png - vhv"/>
            <p:cNvPicPr/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0" b="100000" l="9442" r="89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022" y="7688229"/>
              <a:ext cx="718722" cy="51151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59" name="TextBox 358"/>
            <p:cNvSpPr txBox="1"/>
            <p:nvPr/>
          </p:nvSpPr>
          <p:spPr>
            <a:xfrm>
              <a:off x="1261062" y="7922632"/>
              <a:ext cx="441286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b="1" dirty="0">
                  <a:solidFill>
                    <a:schemeClr val="bg1"/>
                  </a:solidFill>
                </a:rPr>
                <a:t>R039</a:t>
              </a:r>
            </a:p>
          </p:txBody>
        </p:sp>
      </p:grpSp>
      <p:grpSp>
        <p:nvGrpSpPr>
          <p:cNvPr id="360" name="Group 359"/>
          <p:cNvGrpSpPr/>
          <p:nvPr/>
        </p:nvGrpSpPr>
        <p:grpSpPr>
          <a:xfrm>
            <a:off x="8364184" y="8175396"/>
            <a:ext cx="718722" cy="511512"/>
            <a:chOff x="1098022" y="7688229"/>
            <a:chExt cx="718722" cy="511512"/>
          </a:xfrm>
        </p:grpSpPr>
        <p:pic>
          <p:nvPicPr>
            <p:cNvPr id="363" name="Picture 362" descr="Ship, Boat, Silhouette, Maritime, Nautical, Vessel - Png Vehículos  Marítimos Vector, Transparent Png - vhv"/>
            <p:cNvPicPr/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0" b="100000" l="9442" r="89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022" y="7688229"/>
              <a:ext cx="718722" cy="51151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64" name="TextBox 363"/>
            <p:cNvSpPr txBox="1"/>
            <p:nvPr/>
          </p:nvSpPr>
          <p:spPr>
            <a:xfrm>
              <a:off x="1261062" y="7922632"/>
              <a:ext cx="441286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b="1" dirty="0">
                  <a:solidFill>
                    <a:schemeClr val="bg1"/>
                  </a:solidFill>
                </a:rPr>
                <a:t>R039</a:t>
              </a:r>
            </a:p>
          </p:txBody>
        </p:sp>
      </p:grpSp>
      <p:grpSp>
        <p:nvGrpSpPr>
          <p:cNvPr id="365" name="Group 364"/>
          <p:cNvGrpSpPr/>
          <p:nvPr/>
        </p:nvGrpSpPr>
        <p:grpSpPr>
          <a:xfrm>
            <a:off x="8433167" y="7526789"/>
            <a:ext cx="718722" cy="511512"/>
            <a:chOff x="1098022" y="7688229"/>
            <a:chExt cx="718722" cy="511512"/>
          </a:xfrm>
        </p:grpSpPr>
        <p:pic>
          <p:nvPicPr>
            <p:cNvPr id="366" name="Picture 365" descr="Ship, Boat, Silhouette, Maritime, Nautical, Vessel - Png Vehículos  Marítimos Vector, Transparent Png - vhv"/>
            <p:cNvPicPr/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0" b="100000" l="9442" r="89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022" y="7688229"/>
              <a:ext cx="718722" cy="51151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67" name="TextBox 366"/>
            <p:cNvSpPr txBox="1"/>
            <p:nvPr/>
          </p:nvSpPr>
          <p:spPr>
            <a:xfrm>
              <a:off x="1261062" y="7922632"/>
              <a:ext cx="441286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b="1" dirty="0">
                  <a:solidFill>
                    <a:schemeClr val="bg1"/>
                  </a:solidFill>
                </a:rPr>
                <a:t>R039</a:t>
              </a:r>
            </a:p>
          </p:txBody>
        </p:sp>
      </p:grpSp>
      <p:cxnSp>
        <p:nvCxnSpPr>
          <p:cNvPr id="488" name="Straight Connector 487">
            <a:extLst>
              <a:ext uri="{FF2B5EF4-FFF2-40B4-BE49-F238E27FC236}">
                <a16:creationId xmlns:a16="http://schemas.microsoft.com/office/drawing/2014/main" id="{B32E9AE8-4F28-4F4C-ADA2-4267B4B9B55B}"/>
              </a:ext>
            </a:extLst>
          </p:cNvPr>
          <p:cNvCxnSpPr>
            <a:cxnSpLocks/>
          </p:cNvCxnSpPr>
          <p:nvPr/>
        </p:nvCxnSpPr>
        <p:spPr>
          <a:xfrm>
            <a:off x="958259" y="9416785"/>
            <a:ext cx="335058" cy="45295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8" name="Group 367"/>
          <p:cNvGrpSpPr/>
          <p:nvPr/>
        </p:nvGrpSpPr>
        <p:grpSpPr>
          <a:xfrm>
            <a:off x="7622285" y="8995976"/>
            <a:ext cx="718722" cy="511512"/>
            <a:chOff x="1098022" y="7688229"/>
            <a:chExt cx="718722" cy="511512"/>
          </a:xfrm>
        </p:grpSpPr>
        <p:pic>
          <p:nvPicPr>
            <p:cNvPr id="369" name="Picture 368" descr="Ship, Boat, Silhouette, Maritime, Nautical, Vessel - Png Vehículos  Marítimos Vector, Transparent Png - vhv"/>
            <p:cNvPicPr/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0" b="100000" l="9442" r="89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022" y="7688229"/>
              <a:ext cx="718722" cy="51151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71" name="TextBox 370"/>
            <p:cNvSpPr txBox="1"/>
            <p:nvPr/>
          </p:nvSpPr>
          <p:spPr>
            <a:xfrm>
              <a:off x="1261062" y="7922632"/>
              <a:ext cx="441286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b="1" dirty="0">
                  <a:solidFill>
                    <a:schemeClr val="bg1"/>
                  </a:solidFill>
                </a:rPr>
                <a:t>R039</a:t>
              </a:r>
            </a:p>
          </p:txBody>
        </p:sp>
      </p:grpSp>
      <p:grpSp>
        <p:nvGrpSpPr>
          <p:cNvPr id="373" name="Group 372"/>
          <p:cNvGrpSpPr/>
          <p:nvPr/>
        </p:nvGrpSpPr>
        <p:grpSpPr>
          <a:xfrm>
            <a:off x="7061891" y="9033439"/>
            <a:ext cx="718722" cy="511512"/>
            <a:chOff x="1098022" y="7688229"/>
            <a:chExt cx="718722" cy="511512"/>
          </a:xfrm>
        </p:grpSpPr>
        <p:pic>
          <p:nvPicPr>
            <p:cNvPr id="374" name="Picture 373" descr="Ship, Boat, Silhouette, Maritime, Nautical, Vessel - Png Vehículos  Marítimos Vector, Transparent Png - vhv"/>
            <p:cNvPicPr/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0" b="100000" l="9442" r="89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022" y="7688229"/>
              <a:ext cx="718722" cy="51151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75" name="TextBox 374"/>
            <p:cNvSpPr txBox="1"/>
            <p:nvPr/>
          </p:nvSpPr>
          <p:spPr>
            <a:xfrm>
              <a:off x="1261062" y="7922632"/>
              <a:ext cx="441286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b="1" dirty="0">
                  <a:solidFill>
                    <a:schemeClr val="bg1"/>
                  </a:solidFill>
                </a:rPr>
                <a:t>R039</a:t>
              </a:r>
            </a:p>
          </p:txBody>
        </p:sp>
      </p:grpSp>
      <p:grpSp>
        <p:nvGrpSpPr>
          <p:cNvPr id="376" name="Group 375"/>
          <p:cNvGrpSpPr/>
          <p:nvPr/>
        </p:nvGrpSpPr>
        <p:grpSpPr>
          <a:xfrm>
            <a:off x="6357351" y="9023229"/>
            <a:ext cx="718722" cy="511512"/>
            <a:chOff x="1098022" y="7688229"/>
            <a:chExt cx="718722" cy="511512"/>
          </a:xfrm>
        </p:grpSpPr>
        <p:pic>
          <p:nvPicPr>
            <p:cNvPr id="378" name="Picture 377" descr="Ship, Boat, Silhouette, Maritime, Nautical, Vessel - Png Vehículos  Marítimos Vector, Transparent Png - vhv"/>
            <p:cNvPicPr/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0" b="100000" l="9442" r="89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022" y="7688229"/>
              <a:ext cx="718722" cy="51151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80" name="TextBox 379"/>
            <p:cNvSpPr txBox="1"/>
            <p:nvPr/>
          </p:nvSpPr>
          <p:spPr>
            <a:xfrm>
              <a:off x="1261062" y="7922632"/>
              <a:ext cx="441286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b="1" dirty="0">
                  <a:solidFill>
                    <a:schemeClr val="bg1"/>
                  </a:solidFill>
                </a:rPr>
                <a:t>R039</a:t>
              </a:r>
            </a:p>
          </p:txBody>
        </p:sp>
      </p:grpSp>
      <p:grpSp>
        <p:nvGrpSpPr>
          <p:cNvPr id="381" name="Group 380"/>
          <p:cNvGrpSpPr/>
          <p:nvPr/>
        </p:nvGrpSpPr>
        <p:grpSpPr>
          <a:xfrm>
            <a:off x="5367018" y="9033384"/>
            <a:ext cx="718722" cy="511512"/>
            <a:chOff x="1098022" y="7688229"/>
            <a:chExt cx="718722" cy="511512"/>
          </a:xfrm>
        </p:grpSpPr>
        <p:pic>
          <p:nvPicPr>
            <p:cNvPr id="382" name="Picture 381" descr="Ship, Boat, Silhouette, Maritime, Nautical, Vessel - Png Vehículos  Marítimos Vector, Transparent Png - vhv"/>
            <p:cNvPicPr/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0" b="100000" l="9442" r="89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022" y="7688229"/>
              <a:ext cx="718722" cy="51151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84" name="TextBox 383"/>
            <p:cNvSpPr txBox="1"/>
            <p:nvPr/>
          </p:nvSpPr>
          <p:spPr>
            <a:xfrm>
              <a:off x="1261062" y="7922632"/>
              <a:ext cx="441286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b="1" dirty="0">
                  <a:solidFill>
                    <a:schemeClr val="bg1"/>
                  </a:solidFill>
                </a:rPr>
                <a:t>R039</a:t>
              </a:r>
            </a:p>
          </p:txBody>
        </p:sp>
      </p:grpSp>
      <p:sp>
        <p:nvSpPr>
          <p:cNvPr id="302" name="TextBox 301">
            <a:extLst>
              <a:ext uri="{FF2B5EF4-FFF2-40B4-BE49-F238E27FC236}">
                <a16:creationId xmlns:a16="http://schemas.microsoft.com/office/drawing/2014/main" id="{342F7AAD-435C-564F-8D2A-C3F160D7A646}"/>
              </a:ext>
            </a:extLst>
          </p:cNvPr>
          <p:cNvSpPr txBox="1"/>
          <p:nvPr/>
        </p:nvSpPr>
        <p:spPr>
          <a:xfrm>
            <a:off x="7023411" y="9670314"/>
            <a:ext cx="1376077" cy="3557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b="1" dirty="0"/>
              <a:t>RO39 Coursework unit - Communicating Designs</a:t>
            </a:r>
            <a:endParaRPr lang="en-US" sz="800" dirty="0"/>
          </a:p>
        </p:txBody>
      </p:sp>
      <p:sp>
        <p:nvSpPr>
          <p:cNvPr id="308" name="TextBox 307">
            <a:extLst>
              <a:ext uri="{FF2B5EF4-FFF2-40B4-BE49-F238E27FC236}">
                <a16:creationId xmlns:a16="http://schemas.microsoft.com/office/drawing/2014/main" id="{342F7AAD-435C-564F-8D2A-C3F160D7A646}"/>
              </a:ext>
            </a:extLst>
          </p:cNvPr>
          <p:cNvSpPr txBox="1"/>
          <p:nvPr/>
        </p:nvSpPr>
        <p:spPr>
          <a:xfrm>
            <a:off x="6672485" y="8546607"/>
            <a:ext cx="932603" cy="2254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b="1" dirty="0"/>
              <a:t>Focused Tasks</a:t>
            </a:r>
            <a:endParaRPr lang="en-US" sz="800" dirty="0"/>
          </a:p>
        </p:txBody>
      </p:sp>
      <p:sp>
        <p:nvSpPr>
          <p:cNvPr id="309" name="Google Shape;214;p13"/>
          <p:cNvSpPr/>
          <p:nvPr/>
        </p:nvSpPr>
        <p:spPr>
          <a:xfrm>
            <a:off x="8520583" y="11326813"/>
            <a:ext cx="866090" cy="472495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8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Engineering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8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Option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Focused Tasks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EB7A4BE9-F754-894F-A171-9809D9D09187}"/>
              </a:ext>
            </a:extLst>
          </p:cNvPr>
          <p:cNvCxnSpPr>
            <a:cxnSpLocks/>
          </p:cNvCxnSpPr>
          <p:nvPr/>
        </p:nvCxnSpPr>
        <p:spPr>
          <a:xfrm>
            <a:off x="7605088" y="8772061"/>
            <a:ext cx="175525" cy="28896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EB7A4BE9-F754-894F-A171-9809D9D09187}"/>
              </a:ext>
            </a:extLst>
          </p:cNvPr>
          <p:cNvCxnSpPr>
            <a:cxnSpLocks/>
          </p:cNvCxnSpPr>
          <p:nvPr/>
        </p:nvCxnSpPr>
        <p:spPr>
          <a:xfrm flipV="1">
            <a:off x="7605088" y="8174388"/>
            <a:ext cx="874159" cy="39743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0AC0A230-D252-849C-CF43-19080CE20EBE}"/>
              </a:ext>
            </a:extLst>
          </p:cNvPr>
          <p:cNvGrpSpPr/>
          <p:nvPr/>
        </p:nvGrpSpPr>
        <p:grpSpPr>
          <a:xfrm>
            <a:off x="6295756" y="6821335"/>
            <a:ext cx="718722" cy="511512"/>
            <a:chOff x="1098022" y="7688229"/>
            <a:chExt cx="718722" cy="511512"/>
          </a:xfrm>
        </p:grpSpPr>
        <p:pic>
          <p:nvPicPr>
            <p:cNvPr id="8" name="Picture 7" descr="Ship, Boat, Silhouette, Maritime, Nautical, Vessel - Png Vehículos  Marítimos Vector, Transparent Png - vhv">
              <a:extLst>
                <a:ext uri="{FF2B5EF4-FFF2-40B4-BE49-F238E27FC236}">
                  <a16:creationId xmlns:a16="http://schemas.microsoft.com/office/drawing/2014/main" id="{5A5A307F-8F33-84D2-1918-F1F4D2DA156F}"/>
                </a:ext>
              </a:extLst>
            </p:cNvPr>
            <p:cNvPicPr/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0" b="100000" l="9442" r="89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022" y="7688229"/>
              <a:ext cx="718722" cy="51151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44D344A-0DFE-CF54-9FEC-FD25045F08BC}"/>
                </a:ext>
              </a:extLst>
            </p:cNvPr>
            <p:cNvSpPr txBox="1"/>
            <p:nvPr/>
          </p:nvSpPr>
          <p:spPr>
            <a:xfrm>
              <a:off x="1261062" y="7922632"/>
              <a:ext cx="441286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b="1" dirty="0">
                  <a:solidFill>
                    <a:schemeClr val="bg1"/>
                  </a:solidFill>
                </a:rPr>
                <a:t>RO40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ECC43D4-104E-4AE4-6281-B1D20C4D45CC}"/>
              </a:ext>
            </a:extLst>
          </p:cNvPr>
          <p:cNvGrpSpPr/>
          <p:nvPr/>
        </p:nvGrpSpPr>
        <p:grpSpPr>
          <a:xfrm>
            <a:off x="5493696" y="6829248"/>
            <a:ext cx="718722" cy="511512"/>
            <a:chOff x="1098022" y="7688229"/>
            <a:chExt cx="718722" cy="511512"/>
          </a:xfrm>
        </p:grpSpPr>
        <p:pic>
          <p:nvPicPr>
            <p:cNvPr id="11" name="Picture 10" descr="Ship, Boat, Silhouette, Maritime, Nautical, Vessel - Png Vehículos  Marítimos Vector, Transparent Png - vhv">
              <a:extLst>
                <a:ext uri="{FF2B5EF4-FFF2-40B4-BE49-F238E27FC236}">
                  <a16:creationId xmlns:a16="http://schemas.microsoft.com/office/drawing/2014/main" id="{1E917220-D980-58C5-C630-AB2196DABD57}"/>
                </a:ext>
              </a:extLst>
            </p:cNvPr>
            <p:cNvPicPr/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0" b="100000" l="9442" r="89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022" y="7688229"/>
              <a:ext cx="718722" cy="51151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22B39F2-4EB0-1A76-5A17-8ED14104BB34}"/>
                </a:ext>
              </a:extLst>
            </p:cNvPr>
            <p:cNvSpPr txBox="1"/>
            <p:nvPr/>
          </p:nvSpPr>
          <p:spPr>
            <a:xfrm>
              <a:off x="1261062" y="7922632"/>
              <a:ext cx="441286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b="1" dirty="0">
                  <a:solidFill>
                    <a:schemeClr val="bg1"/>
                  </a:solidFill>
                </a:rPr>
                <a:t>RO40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B7A2B30-FD22-39A9-0269-92BDC255CA7C}"/>
              </a:ext>
            </a:extLst>
          </p:cNvPr>
          <p:cNvGrpSpPr/>
          <p:nvPr/>
        </p:nvGrpSpPr>
        <p:grpSpPr>
          <a:xfrm>
            <a:off x="4765829" y="6840806"/>
            <a:ext cx="718722" cy="511512"/>
            <a:chOff x="1098022" y="7688229"/>
            <a:chExt cx="718722" cy="511512"/>
          </a:xfrm>
        </p:grpSpPr>
        <p:pic>
          <p:nvPicPr>
            <p:cNvPr id="16" name="Picture 15" descr="Ship, Boat, Silhouette, Maritime, Nautical, Vessel - Png Vehículos  Marítimos Vector, Transparent Png - vhv">
              <a:extLst>
                <a:ext uri="{FF2B5EF4-FFF2-40B4-BE49-F238E27FC236}">
                  <a16:creationId xmlns:a16="http://schemas.microsoft.com/office/drawing/2014/main" id="{E2E1B34E-555E-42C6-A224-0FFB3B31DF8E}"/>
                </a:ext>
              </a:extLst>
            </p:cNvPr>
            <p:cNvPicPr/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0" b="100000" l="9442" r="89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022" y="7688229"/>
              <a:ext cx="718722" cy="51151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78151BD-C6BD-7B95-7002-5A97A1CABE93}"/>
                </a:ext>
              </a:extLst>
            </p:cNvPr>
            <p:cNvSpPr txBox="1"/>
            <p:nvPr/>
          </p:nvSpPr>
          <p:spPr>
            <a:xfrm>
              <a:off x="1261062" y="7922632"/>
              <a:ext cx="441286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b="1" dirty="0">
                  <a:solidFill>
                    <a:schemeClr val="bg1"/>
                  </a:solidFill>
                </a:rPr>
                <a:t>RO40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E0FC929-0870-E671-AB80-2AB67734D6EF}"/>
              </a:ext>
            </a:extLst>
          </p:cNvPr>
          <p:cNvGrpSpPr/>
          <p:nvPr/>
        </p:nvGrpSpPr>
        <p:grpSpPr>
          <a:xfrm>
            <a:off x="4119925" y="6844106"/>
            <a:ext cx="718722" cy="511512"/>
            <a:chOff x="1098022" y="7688229"/>
            <a:chExt cx="718722" cy="511512"/>
          </a:xfrm>
        </p:grpSpPr>
        <p:pic>
          <p:nvPicPr>
            <p:cNvPr id="19" name="Picture 18" descr="Ship, Boat, Silhouette, Maritime, Nautical, Vessel - Png Vehículos  Marítimos Vector, Transparent Png - vhv">
              <a:extLst>
                <a:ext uri="{FF2B5EF4-FFF2-40B4-BE49-F238E27FC236}">
                  <a16:creationId xmlns:a16="http://schemas.microsoft.com/office/drawing/2014/main" id="{90E3A826-D683-3CFC-82EF-D22D17B1DF46}"/>
                </a:ext>
              </a:extLst>
            </p:cNvPr>
            <p:cNvPicPr/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0" b="100000" l="9442" r="89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022" y="7688229"/>
              <a:ext cx="718722" cy="51151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CA3192C-3D90-F814-A0D7-90F319F5EDFF}"/>
                </a:ext>
              </a:extLst>
            </p:cNvPr>
            <p:cNvSpPr txBox="1"/>
            <p:nvPr/>
          </p:nvSpPr>
          <p:spPr>
            <a:xfrm>
              <a:off x="1261062" y="7922632"/>
              <a:ext cx="441286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b="1" dirty="0">
                  <a:solidFill>
                    <a:schemeClr val="bg1"/>
                  </a:solidFill>
                </a:rPr>
                <a:t>RO40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C4AA11A-444C-F23C-81D7-C6EF8F46D8B2}"/>
              </a:ext>
            </a:extLst>
          </p:cNvPr>
          <p:cNvGrpSpPr/>
          <p:nvPr/>
        </p:nvGrpSpPr>
        <p:grpSpPr>
          <a:xfrm>
            <a:off x="3431497" y="6840806"/>
            <a:ext cx="718722" cy="511512"/>
            <a:chOff x="1098022" y="7688229"/>
            <a:chExt cx="718722" cy="511512"/>
          </a:xfrm>
        </p:grpSpPr>
        <p:pic>
          <p:nvPicPr>
            <p:cNvPr id="22" name="Picture 21" descr="Ship, Boat, Silhouette, Maritime, Nautical, Vessel - Png Vehículos  Marítimos Vector, Transparent Png - vhv">
              <a:extLst>
                <a:ext uri="{FF2B5EF4-FFF2-40B4-BE49-F238E27FC236}">
                  <a16:creationId xmlns:a16="http://schemas.microsoft.com/office/drawing/2014/main" id="{7356D587-500A-E8DC-BAE9-FD6B91D6E2AE}"/>
                </a:ext>
              </a:extLst>
            </p:cNvPr>
            <p:cNvPicPr/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0" b="100000" l="9442" r="89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022" y="7688229"/>
              <a:ext cx="718722" cy="51151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79F0C1C-5D8B-F1A9-79EB-2FD95AFA0F0E}"/>
                </a:ext>
              </a:extLst>
            </p:cNvPr>
            <p:cNvSpPr txBox="1"/>
            <p:nvPr/>
          </p:nvSpPr>
          <p:spPr>
            <a:xfrm>
              <a:off x="1261062" y="7922632"/>
              <a:ext cx="441286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b="1" dirty="0">
                  <a:solidFill>
                    <a:schemeClr val="bg1"/>
                  </a:solidFill>
                </a:rPr>
                <a:t>RO40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0DD3A55-14D1-31BD-7C83-7155ECF58ED0}"/>
              </a:ext>
            </a:extLst>
          </p:cNvPr>
          <p:cNvGrpSpPr/>
          <p:nvPr/>
        </p:nvGrpSpPr>
        <p:grpSpPr>
          <a:xfrm>
            <a:off x="2685723" y="6852019"/>
            <a:ext cx="718722" cy="511512"/>
            <a:chOff x="1098022" y="7688229"/>
            <a:chExt cx="718722" cy="511512"/>
          </a:xfrm>
        </p:grpSpPr>
        <p:pic>
          <p:nvPicPr>
            <p:cNvPr id="25" name="Picture 24" descr="Ship, Boat, Silhouette, Maritime, Nautical, Vessel - Png Vehículos  Marítimos Vector, Transparent Png - vhv">
              <a:extLst>
                <a:ext uri="{FF2B5EF4-FFF2-40B4-BE49-F238E27FC236}">
                  <a16:creationId xmlns:a16="http://schemas.microsoft.com/office/drawing/2014/main" id="{72D83BAC-4F0E-327C-5050-972F3A07D57F}"/>
                </a:ext>
              </a:extLst>
            </p:cNvPr>
            <p:cNvPicPr/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0" b="100000" l="9442" r="89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022" y="7688229"/>
              <a:ext cx="718722" cy="51151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EF9CADC-600D-B745-155A-2A33173D8ABD}"/>
                </a:ext>
              </a:extLst>
            </p:cNvPr>
            <p:cNvSpPr txBox="1"/>
            <p:nvPr/>
          </p:nvSpPr>
          <p:spPr>
            <a:xfrm>
              <a:off x="1261062" y="7922632"/>
              <a:ext cx="441286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b="1" dirty="0">
                  <a:solidFill>
                    <a:schemeClr val="bg1"/>
                  </a:solidFill>
                </a:rPr>
                <a:t>RO40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6290791-9A76-51D2-3BAF-FA8302B06C43}"/>
              </a:ext>
            </a:extLst>
          </p:cNvPr>
          <p:cNvGrpSpPr/>
          <p:nvPr/>
        </p:nvGrpSpPr>
        <p:grpSpPr>
          <a:xfrm>
            <a:off x="2117999" y="6852019"/>
            <a:ext cx="718722" cy="511512"/>
            <a:chOff x="1098022" y="7688229"/>
            <a:chExt cx="718722" cy="511512"/>
          </a:xfrm>
        </p:grpSpPr>
        <p:pic>
          <p:nvPicPr>
            <p:cNvPr id="28" name="Picture 27" descr="Ship, Boat, Silhouette, Maritime, Nautical, Vessel - Png Vehículos  Marítimos Vector, Transparent Png - vhv">
              <a:extLst>
                <a:ext uri="{FF2B5EF4-FFF2-40B4-BE49-F238E27FC236}">
                  <a16:creationId xmlns:a16="http://schemas.microsoft.com/office/drawing/2014/main" id="{4560E712-C129-5BC2-927A-534FA58B354C}"/>
                </a:ext>
              </a:extLst>
            </p:cNvPr>
            <p:cNvPicPr/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0" b="100000" l="9442" r="89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022" y="7688229"/>
              <a:ext cx="718722" cy="51151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603FECA-22D5-E2BD-5517-94F56F3696B2}"/>
                </a:ext>
              </a:extLst>
            </p:cNvPr>
            <p:cNvSpPr txBox="1"/>
            <p:nvPr/>
          </p:nvSpPr>
          <p:spPr>
            <a:xfrm>
              <a:off x="1261062" y="7922632"/>
              <a:ext cx="441286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b="1" dirty="0">
                  <a:solidFill>
                    <a:schemeClr val="bg1"/>
                  </a:solidFill>
                </a:rPr>
                <a:t>RO40</a:t>
              </a: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A49633A4-E3B4-CFB6-6C61-4A6234B15D65}"/>
              </a:ext>
            </a:extLst>
          </p:cNvPr>
          <p:cNvSpPr txBox="1"/>
          <p:nvPr/>
        </p:nvSpPr>
        <p:spPr>
          <a:xfrm>
            <a:off x="6218257" y="7736620"/>
            <a:ext cx="1481691" cy="24622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1000" dirty="0"/>
              <a:t>Task (1) Product Analysis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9A29B54-2A54-73B0-A6C5-B675016B5A59}"/>
              </a:ext>
            </a:extLst>
          </p:cNvPr>
          <p:cNvSpPr txBox="1"/>
          <p:nvPr/>
        </p:nvSpPr>
        <p:spPr>
          <a:xfrm>
            <a:off x="3917999" y="6172846"/>
            <a:ext cx="2223540" cy="24622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1000" dirty="0"/>
              <a:t>Task (4) &amp; (5) Planning &amp; Manufacture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1DD6640-FA70-2FBC-B04F-3581A5FEC82C}"/>
              </a:ext>
            </a:extLst>
          </p:cNvPr>
          <p:cNvSpPr txBox="1"/>
          <p:nvPr/>
        </p:nvSpPr>
        <p:spPr>
          <a:xfrm>
            <a:off x="6517533" y="6169838"/>
            <a:ext cx="1649292" cy="24622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1000" dirty="0"/>
              <a:t>Task (3) Virtual CAD Model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64D8DE5-B9A2-EC7D-C97E-60B6AC39C417}"/>
              </a:ext>
            </a:extLst>
          </p:cNvPr>
          <p:cNvSpPr txBox="1"/>
          <p:nvPr/>
        </p:nvSpPr>
        <p:spPr>
          <a:xfrm>
            <a:off x="2111292" y="7645475"/>
            <a:ext cx="1731781" cy="24622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1000" dirty="0"/>
              <a:t>Task (2) Product Disassembly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7D540CF-F76C-3EBF-E3A8-3EB1C8DD0FF0}"/>
              </a:ext>
            </a:extLst>
          </p:cNvPr>
          <p:cNvGrpSpPr/>
          <p:nvPr/>
        </p:nvGrpSpPr>
        <p:grpSpPr>
          <a:xfrm>
            <a:off x="1094732" y="5273063"/>
            <a:ext cx="891110" cy="570245"/>
            <a:chOff x="4996417" y="4774572"/>
            <a:chExt cx="891110" cy="570245"/>
          </a:xfrm>
        </p:grpSpPr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89A392E4-FAC5-A8AB-FF78-FDB099C69C5F}"/>
                </a:ext>
              </a:extLst>
            </p:cNvPr>
            <p:cNvSpPr/>
            <p:nvPr/>
          </p:nvSpPr>
          <p:spPr>
            <a:xfrm>
              <a:off x="4996417" y="4774572"/>
              <a:ext cx="642570" cy="513921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5621331-861B-2180-1DFD-838FF4FE9D74}"/>
                </a:ext>
              </a:extLst>
            </p:cNvPr>
            <p:cNvSpPr txBox="1"/>
            <p:nvPr/>
          </p:nvSpPr>
          <p:spPr>
            <a:xfrm>
              <a:off x="5109748" y="4975485"/>
              <a:ext cx="7777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/>
                <a:t>RO38</a:t>
              </a:r>
            </a:p>
            <a:p>
              <a:r>
                <a:rPr lang="en-GB" sz="900" b="1" dirty="0"/>
                <a:t>EXAM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2E84AFC-DD4A-477D-F688-457FB778AB42}"/>
              </a:ext>
            </a:extLst>
          </p:cNvPr>
          <p:cNvGrpSpPr/>
          <p:nvPr/>
        </p:nvGrpSpPr>
        <p:grpSpPr>
          <a:xfrm>
            <a:off x="1131237" y="5983941"/>
            <a:ext cx="891110" cy="570245"/>
            <a:chOff x="4996417" y="4774572"/>
            <a:chExt cx="891110" cy="570245"/>
          </a:xfrm>
        </p:grpSpPr>
        <p:sp>
          <p:nvSpPr>
            <p:cNvPr id="52" name="Isosceles Triangle 51">
              <a:extLst>
                <a:ext uri="{FF2B5EF4-FFF2-40B4-BE49-F238E27FC236}">
                  <a16:creationId xmlns:a16="http://schemas.microsoft.com/office/drawing/2014/main" id="{80071A55-A91D-F968-9F41-D3131FD02346}"/>
                </a:ext>
              </a:extLst>
            </p:cNvPr>
            <p:cNvSpPr/>
            <p:nvPr/>
          </p:nvSpPr>
          <p:spPr>
            <a:xfrm>
              <a:off x="4996417" y="4774572"/>
              <a:ext cx="642570" cy="513921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DAC0C8C-9054-D4D2-E908-771B9212A52D}"/>
                </a:ext>
              </a:extLst>
            </p:cNvPr>
            <p:cNvSpPr txBox="1"/>
            <p:nvPr/>
          </p:nvSpPr>
          <p:spPr>
            <a:xfrm>
              <a:off x="5109748" y="4975485"/>
              <a:ext cx="7777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/>
                <a:t>RO38</a:t>
              </a:r>
            </a:p>
            <a:p>
              <a:r>
                <a:rPr lang="en-GB" sz="900" b="1" dirty="0"/>
                <a:t>EXAM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C8D0E027-099D-BBE7-503E-69E57B77C9DF}"/>
              </a:ext>
            </a:extLst>
          </p:cNvPr>
          <p:cNvGrpSpPr/>
          <p:nvPr/>
        </p:nvGrpSpPr>
        <p:grpSpPr>
          <a:xfrm>
            <a:off x="1538418" y="4662788"/>
            <a:ext cx="891110" cy="570245"/>
            <a:chOff x="4996417" y="4774572"/>
            <a:chExt cx="891110" cy="570245"/>
          </a:xfrm>
        </p:grpSpPr>
        <p:sp>
          <p:nvSpPr>
            <p:cNvPr id="55" name="Isosceles Triangle 54">
              <a:extLst>
                <a:ext uri="{FF2B5EF4-FFF2-40B4-BE49-F238E27FC236}">
                  <a16:creationId xmlns:a16="http://schemas.microsoft.com/office/drawing/2014/main" id="{AE53D0F2-E9B8-B878-924E-35BBCE4ECF2A}"/>
                </a:ext>
              </a:extLst>
            </p:cNvPr>
            <p:cNvSpPr/>
            <p:nvPr/>
          </p:nvSpPr>
          <p:spPr>
            <a:xfrm>
              <a:off x="4996417" y="4774572"/>
              <a:ext cx="642570" cy="513921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93B9706-FE8A-937D-E1CD-CCE8E547E643}"/>
                </a:ext>
              </a:extLst>
            </p:cNvPr>
            <p:cNvSpPr txBox="1"/>
            <p:nvPr/>
          </p:nvSpPr>
          <p:spPr>
            <a:xfrm>
              <a:off x="5109748" y="4975485"/>
              <a:ext cx="7777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/>
                <a:t>RO38</a:t>
              </a:r>
            </a:p>
            <a:p>
              <a:r>
                <a:rPr lang="en-GB" sz="900" b="1" dirty="0"/>
                <a:t>EXAM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26E3F8D9-3DB3-8E10-21D9-B2DA73B54B53}"/>
              </a:ext>
            </a:extLst>
          </p:cNvPr>
          <p:cNvGrpSpPr/>
          <p:nvPr/>
        </p:nvGrpSpPr>
        <p:grpSpPr>
          <a:xfrm>
            <a:off x="2344143" y="4576558"/>
            <a:ext cx="891110" cy="570245"/>
            <a:chOff x="4996417" y="4774572"/>
            <a:chExt cx="891110" cy="570245"/>
          </a:xfrm>
        </p:grpSpPr>
        <p:sp>
          <p:nvSpPr>
            <p:cNvPr id="60" name="Isosceles Triangle 59">
              <a:extLst>
                <a:ext uri="{FF2B5EF4-FFF2-40B4-BE49-F238E27FC236}">
                  <a16:creationId xmlns:a16="http://schemas.microsoft.com/office/drawing/2014/main" id="{39738CB7-EB23-3361-B594-F2FCB347E7D3}"/>
                </a:ext>
              </a:extLst>
            </p:cNvPr>
            <p:cNvSpPr/>
            <p:nvPr/>
          </p:nvSpPr>
          <p:spPr>
            <a:xfrm>
              <a:off x="4996417" y="4774572"/>
              <a:ext cx="642570" cy="513921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8270053-7D38-5C5A-1755-B25C8585A134}"/>
                </a:ext>
              </a:extLst>
            </p:cNvPr>
            <p:cNvSpPr txBox="1"/>
            <p:nvPr/>
          </p:nvSpPr>
          <p:spPr>
            <a:xfrm>
              <a:off x="5109748" y="4975485"/>
              <a:ext cx="7777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/>
                <a:t>RO38</a:t>
              </a:r>
            </a:p>
            <a:p>
              <a:r>
                <a:rPr lang="en-GB" sz="900" b="1" dirty="0"/>
                <a:t>EXAM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6204</TotalTime>
  <Words>563</Words>
  <Application>Microsoft Office PowerPoint</Application>
  <PresentationFormat>Custom</PresentationFormat>
  <Paragraphs>196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Futura Medium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ECT</dc:creator>
  <cp:lastModifiedBy>Paul Karklins</cp:lastModifiedBy>
  <cp:revision>403</cp:revision>
  <cp:lastPrinted>2021-09-10T14:20:12Z</cp:lastPrinted>
  <dcterms:created xsi:type="dcterms:W3CDTF">2018-02-08T08:28:53Z</dcterms:created>
  <dcterms:modified xsi:type="dcterms:W3CDTF">2023-08-16T20:10:18Z</dcterms:modified>
</cp:coreProperties>
</file>